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7"/>
  </p:notesMasterIdLst>
  <p:handoutMasterIdLst>
    <p:handoutMasterId r:id="rId48"/>
  </p:handoutMasterIdLst>
  <p:sldIdLst>
    <p:sldId id="256" r:id="rId2"/>
    <p:sldId id="257" r:id="rId3"/>
    <p:sldId id="278" r:id="rId4"/>
    <p:sldId id="286" r:id="rId5"/>
    <p:sldId id="291" r:id="rId6"/>
    <p:sldId id="277" r:id="rId7"/>
    <p:sldId id="292" r:id="rId8"/>
    <p:sldId id="279" r:id="rId9"/>
    <p:sldId id="294" r:id="rId10"/>
    <p:sldId id="296" r:id="rId11"/>
    <p:sldId id="287" r:id="rId12"/>
    <p:sldId id="275" r:id="rId13"/>
    <p:sldId id="293" r:id="rId14"/>
    <p:sldId id="269" r:id="rId15"/>
    <p:sldId id="288" r:id="rId16"/>
    <p:sldId id="273" r:id="rId17"/>
    <p:sldId id="259" r:id="rId18"/>
    <p:sldId id="274" r:id="rId19"/>
    <p:sldId id="289" r:id="rId20"/>
    <p:sldId id="258" r:id="rId21"/>
    <p:sldId id="285" r:id="rId22"/>
    <p:sldId id="281" r:id="rId23"/>
    <p:sldId id="261" r:id="rId24"/>
    <p:sldId id="272" r:id="rId25"/>
    <p:sldId id="268" r:id="rId26"/>
    <p:sldId id="262" r:id="rId27"/>
    <p:sldId id="263" r:id="rId28"/>
    <p:sldId id="264" r:id="rId29"/>
    <p:sldId id="302" r:id="rId30"/>
    <p:sldId id="300" r:id="rId31"/>
    <p:sldId id="265" r:id="rId32"/>
    <p:sldId id="271" r:id="rId33"/>
    <p:sldId id="301" r:id="rId34"/>
    <p:sldId id="303" r:id="rId35"/>
    <p:sldId id="267" r:id="rId36"/>
    <p:sldId id="304" r:id="rId37"/>
    <p:sldId id="282" r:id="rId38"/>
    <p:sldId id="305" r:id="rId39"/>
    <p:sldId id="283" r:id="rId40"/>
    <p:sldId id="284" r:id="rId41"/>
    <p:sldId id="298" r:id="rId42"/>
    <p:sldId id="270" r:id="rId43"/>
    <p:sldId id="290" r:id="rId44"/>
    <p:sldId id="299" r:id="rId45"/>
    <p:sldId id="295"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44" autoAdjust="0"/>
    <p:restoredTop sz="86292" autoAdjust="0"/>
  </p:normalViewPr>
  <p:slideViewPr>
    <p:cSldViewPr snapToGrid="0" snapToObjects="1">
      <p:cViewPr>
        <p:scale>
          <a:sx n="86" d="100"/>
          <a:sy n="86" d="100"/>
        </p:scale>
        <p:origin x="-111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4E4833-E0BD-0C4E-91EA-209BC930D301}" type="datetimeFigureOut">
              <a:rPr lang="en-US" smtClean="0"/>
              <a:t>20/08/17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45BE32-489D-B846-AE43-3774BCB0D604}" type="slidenum">
              <a:rPr lang="en-US" smtClean="0"/>
              <a:t>‹#›</a:t>
            </a:fld>
            <a:endParaRPr lang="en-US"/>
          </a:p>
        </p:txBody>
      </p:sp>
    </p:spTree>
    <p:extLst>
      <p:ext uri="{BB962C8B-B14F-4D97-AF65-F5344CB8AC3E}">
        <p14:creationId xmlns:p14="http://schemas.microsoft.com/office/powerpoint/2010/main" val="1510719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D0E079-827B-3A46-95F1-259DBB10B187}" type="datetimeFigureOut">
              <a:rPr lang="en-US" smtClean="0"/>
              <a:t>20/08/17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7C8EE0-35F5-CC4A-BF61-FB189FEAFC58}" type="slidenum">
              <a:rPr lang="en-US" smtClean="0"/>
              <a:t>‹#›</a:t>
            </a:fld>
            <a:endParaRPr lang="en-US"/>
          </a:p>
        </p:txBody>
      </p:sp>
    </p:spTree>
    <p:extLst>
      <p:ext uri="{BB962C8B-B14F-4D97-AF65-F5344CB8AC3E}">
        <p14:creationId xmlns:p14="http://schemas.microsoft.com/office/powerpoint/2010/main" val="197284530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2</a:t>
            </a:fld>
            <a:endParaRPr lang="en-US"/>
          </a:p>
        </p:txBody>
      </p:sp>
    </p:spTree>
    <p:extLst>
      <p:ext uri="{BB962C8B-B14F-4D97-AF65-F5344CB8AC3E}">
        <p14:creationId xmlns:p14="http://schemas.microsoft.com/office/powerpoint/2010/main" val="3751017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in this equation,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a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 1 matrix, where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is a number of covariates, which is a model dimension) describing the value of a physiological variable at a time (e.g. age)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f</a:t>
            </a:r>
            <a:r>
              <a:rPr lang="en-US" sz="1200" kern="1200" baseline="-25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a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 1 matrix that corresponds to the long-term average value of the stochastic process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which describes a trajectory of individual variable influenced by different factors represented by a random Wiener process </a:t>
            </a:r>
            <a:r>
              <a:rPr lang="en-US" sz="1200" b="1"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The negative feedback coefficient </a:t>
            </a:r>
            <a:r>
              <a:rPr lang="en-US" sz="1200" b="1" i="1" kern="120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matrix) characterizes the rate at which the stochastic process goes to its mean. In research on aging and well-being, </a:t>
            </a:r>
            <a:r>
              <a:rPr lang="en-US" sz="1200" b="1" i="1" kern="1200" dirty="0" smtClean="0">
                <a:solidFill>
                  <a:schemeClr val="tx1"/>
                </a:solidFill>
                <a:effectLst/>
                <a:latin typeface="+mn-lt"/>
                <a:ea typeface="+mn-ea"/>
                <a:cs typeface="+mn-cs"/>
              </a:rPr>
              <a:t>f</a:t>
            </a:r>
            <a:r>
              <a:rPr lang="en-US" sz="1200" kern="1200" baseline="-25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represents the average </a:t>
            </a:r>
            <a:r>
              <a:rPr lang="en-US" sz="1200" kern="1200" dirty="0" err="1" smtClean="0">
                <a:solidFill>
                  <a:schemeClr val="tx1"/>
                </a:solidFill>
                <a:effectLst/>
                <a:latin typeface="+mn-lt"/>
                <a:ea typeface="+mn-ea"/>
                <a:cs typeface="+mn-cs"/>
              </a:rPr>
              <a:t>allostatic</a:t>
            </a:r>
            <a:r>
              <a:rPr lang="en-US" sz="1200" kern="1200" dirty="0" smtClean="0">
                <a:solidFill>
                  <a:schemeClr val="tx1"/>
                </a:solidFill>
                <a:effectLst/>
                <a:latin typeface="+mn-lt"/>
                <a:ea typeface="+mn-ea"/>
                <a:cs typeface="+mn-cs"/>
              </a:rPr>
              <a:t> trajectory and </a:t>
            </a:r>
            <a:r>
              <a:rPr lang="en-US" sz="1200" b="1" i="1" kern="120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in this case represents the adaptive capacity of the organism. Coefficient </a:t>
            </a:r>
            <a:r>
              <a:rPr lang="en-US" sz="1200" b="1"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 1 matrix) characterizes a strength of the random disturbances from Wiener process </a:t>
            </a:r>
            <a:r>
              <a:rPr lang="en-US" sz="1200" b="1"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All of these parameters depend on </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 (a genetic marker having values 1 or 0).</a:t>
            </a:r>
          </a:p>
          <a:p>
            <a:endParaRPr lang="en-US" dirty="0" smtClean="0"/>
          </a:p>
          <a:p>
            <a:r>
              <a:rPr lang="en-US" sz="1200" kern="1200" dirty="0" smtClean="0">
                <a:solidFill>
                  <a:schemeClr val="tx1"/>
                </a:solidFill>
                <a:effectLst/>
                <a:latin typeface="+mn-lt"/>
                <a:ea typeface="+mn-ea"/>
                <a:cs typeface="+mn-cs"/>
              </a:rPr>
              <a:t>The following function </a:t>
            </a:r>
            <a:r>
              <a:rPr lang="en-US" sz="1200" i="1" kern="1200" dirty="0" smtClean="0">
                <a:solidFill>
                  <a:schemeClr val="tx1"/>
                </a:solidFill>
                <a:effectLst/>
                <a:latin typeface="+mn-lt"/>
                <a:ea typeface="+mn-ea"/>
                <a:cs typeface="+mn-cs"/>
              </a:rPr>
              <a:t>μ</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represents a hazard rate:</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μ</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 </a:t>
            </a:r>
            <a:r>
              <a:rPr lang="en-US" sz="1200" b="1" i="1"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a:t>
            </a:r>
            <a:r>
              <a:rPr lang="en-US" sz="1200" kern="1200" baseline="300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Q</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 </a:t>
            </a:r>
            <a:r>
              <a:rPr lang="en-US" sz="1200" b="1" i="1"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(2)</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this equation: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the baseline hazard, which represents a risk when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follows its optimal trajectory; </a:t>
            </a:r>
            <a:r>
              <a:rPr lang="en-US" sz="1200" b="1" i="1"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 1 matrix) represents the optimal trajectory that minimizes the risk and </a:t>
            </a:r>
            <a:r>
              <a:rPr lang="en-US" sz="1200" b="1" i="1" kern="1200" dirty="0" smtClean="0">
                <a:solidFill>
                  <a:schemeClr val="tx1"/>
                </a:solidFill>
                <a:effectLst/>
                <a:latin typeface="+mn-lt"/>
                <a:ea typeface="+mn-ea"/>
                <a:cs typeface="+mn-cs"/>
              </a:rPr>
              <a:t>Q</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x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matrix) represents a sensitivity of risk function to deviation from the norm. In general, model coefficients </a:t>
            </a:r>
            <a:r>
              <a:rPr lang="en-US" sz="1200" b="1" i="1" kern="120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f</a:t>
            </a:r>
            <a:r>
              <a:rPr lang="en-US" sz="1200" kern="1200" baseline="-25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Q</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are time(age)-dependent. For example, the coefficient a can be assumed as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-0.05 (a constant, time-independent, one-dimensional model) or (ii) </a:t>
            </a:r>
            <a:r>
              <a:rPr lang="en-US" sz="1200" b="1" i="1" kern="120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 </a:t>
            </a:r>
            <a:r>
              <a:rPr lang="en-US" sz="1200" b="1" i="1" kern="1200" dirty="0" smtClean="0">
                <a:solidFill>
                  <a:schemeClr val="tx1"/>
                </a:solidFill>
                <a:effectLst/>
                <a:latin typeface="+mn-lt"/>
                <a:ea typeface="+mn-ea"/>
                <a:cs typeface="+mn-cs"/>
              </a:rPr>
              <a:t>a</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 </a:t>
            </a:r>
            <a:r>
              <a:rPr lang="en-US" sz="1200" b="1" i="1" kern="1200" dirty="0" smtClean="0">
                <a:solidFill>
                  <a:schemeClr val="tx1"/>
                </a:solidFill>
                <a:effectLst/>
                <a:latin typeface="+mn-lt"/>
                <a:ea typeface="+mn-ea"/>
                <a:cs typeface="+mn-cs"/>
              </a:rPr>
              <a:t>b</a:t>
            </a:r>
            <a:r>
              <a:rPr lang="en-US" sz="1200" kern="1200" baseline="-25000" dirty="0" smtClean="0">
                <a:solidFill>
                  <a:schemeClr val="tx1"/>
                </a:solidFill>
                <a:effectLst/>
                <a:latin typeface="+mn-lt"/>
                <a:ea typeface="+mn-ea"/>
                <a:cs typeface="+mn-cs"/>
              </a:rPr>
              <a:t>0</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(time-dependent), in which </a:t>
            </a:r>
            <a:r>
              <a:rPr lang="en-US" sz="1200" b="1" i="1" kern="1200" dirty="0" smtClean="0">
                <a:solidFill>
                  <a:schemeClr val="tx1"/>
                </a:solidFill>
                <a:effectLst/>
                <a:latin typeface="+mn-lt"/>
                <a:ea typeface="+mn-ea"/>
                <a:cs typeface="+mn-cs"/>
              </a:rPr>
              <a:t>a</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and </a:t>
            </a:r>
            <a:r>
              <a:rPr lang="en-US" sz="1200" b="1" i="1" kern="1200" dirty="0" smtClean="0">
                <a:solidFill>
                  <a:schemeClr val="tx1"/>
                </a:solidFill>
                <a:effectLst/>
                <a:latin typeface="+mn-lt"/>
                <a:ea typeface="+mn-ea"/>
                <a:cs typeface="+mn-cs"/>
              </a:rPr>
              <a:t>b</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are unknown parameters to be estimated. Presented model can handle, in theory, any number of physiological variables, however using many variables may lead to extensive usage of computational resources. Symbol ‘*’ denotes transpose operation.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order to estimate coefficients </a:t>
            </a:r>
            <a:r>
              <a:rPr lang="en-US" sz="1200" b="1" i="1" kern="120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f</a:t>
            </a:r>
            <a:r>
              <a:rPr lang="en-US" sz="1200" kern="1200" baseline="-25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Q</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which are the parameters of stochastic process, a method of maximizing likelihood is used (the actual likelihood equations are described in the next section).</a:t>
            </a:r>
          </a:p>
          <a:p>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12</a:t>
            </a:fld>
            <a:endParaRPr lang="en-US"/>
          </a:p>
        </p:txBody>
      </p:sp>
    </p:spTree>
    <p:extLst>
      <p:ext uri="{BB962C8B-B14F-4D97-AF65-F5344CB8AC3E}">
        <p14:creationId xmlns:p14="http://schemas.microsoft.com/office/powerpoint/2010/main" val="3751017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in this equation,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a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 1 matrix, where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is a number of covariates, which is a model dimension) describing the value of a physiological variable at a time (e.g. age)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f</a:t>
            </a:r>
            <a:r>
              <a:rPr lang="en-US" sz="1200" kern="1200" baseline="-25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a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 1 matrix that corresponds to the long-term average value of the stochastic process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which describes a trajectory of individual variable influenced by different factors represented by a random Wiener process </a:t>
            </a:r>
            <a:r>
              <a:rPr lang="en-US" sz="1200" b="1"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The negative feedback coefficient </a:t>
            </a:r>
            <a:r>
              <a:rPr lang="en-US" sz="1200" b="1" i="1" kern="120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matrix) characterizes the rate at which the stochastic process goes to its mean. In research on aging and well-being, </a:t>
            </a:r>
            <a:r>
              <a:rPr lang="en-US" sz="1200" b="1" i="1" kern="1200" dirty="0" smtClean="0">
                <a:solidFill>
                  <a:schemeClr val="tx1"/>
                </a:solidFill>
                <a:effectLst/>
                <a:latin typeface="+mn-lt"/>
                <a:ea typeface="+mn-ea"/>
                <a:cs typeface="+mn-cs"/>
              </a:rPr>
              <a:t>f</a:t>
            </a:r>
            <a:r>
              <a:rPr lang="en-US" sz="1200" kern="1200" baseline="-25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represents the average </a:t>
            </a:r>
            <a:r>
              <a:rPr lang="en-US" sz="1200" kern="1200" dirty="0" err="1" smtClean="0">
                <a:solidFill>
                  <a:schemeClr val="tx1"/>
                </a:solidFill>
                <a:effectLst/>
                <a:latin typeface="+mn-lt"/>
                <a:ea typeface="+mn-ea"/>
                <a:cs typeface="+mn-cs"/>
              </a:rPr>
              <a:t>allostatic</a:t>
            </a:r>
            <a:r>
              <a:rPr lang="en-US" sz="1200" kern="1200" dirty="0" smtClean="0">
                <a:solidFill>
                  <a:schemeClr val="tx1"/>
                </a:solidFill>
                <a:effectLst/>
                <a:latin typeface="+mn-lt"/>
                <a:ea typeface="+mn-ea"/>
                <a:cs typeface="+mn-cs"/>
              </a:rPr>
              <a:t> trajectory and </a:t>
            </a:r>
            <a:r>
              <a:rPr lang="en-US" sz="1200" b="1" i="1" kern="120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in this case represents the adaptive capacity of the organism. Coefficient </a:t>
            </a:r>
            <a:r>
              <a:rPr lang="en-US" sz="1200" b="1"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 1 matrix) characterizes a strength of the random disturbances from Wiener process </a:t>
            </a:r>
            <a:r>
              <a:rPr lang="en-US" sz="1200" b="1"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All of these parameters depend on </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 (a genetic marker having values 1 or 0).</a:t>
            </a:r>
          </a:p>
          <a:p>
            <a:endParaRPr lang="en-US" dirty="0" smtClean="0"/>
          </a:p>
          <a:p>
            <a:r>
              <a:rPr lang="en-US" sz="1200" kern="1200" dirty="0" smtClean="0">
                <a:solidFill>
                  <a:schemeClr val="tx1"/>
                </a:solidFill>
                <a:effectLst/>
                <a:latin typeface="+mn-lt"/>
                <a:ea typeface="+mn-ea"/>
                <a:cs typeface="+mn-cs"/>
              </a:rPr>
              <a:t>The following function </a:t>
            </a:r>
            <a:r>
              <a:rPr lang="en-US" sz="1200" i="1" kern="1200" dirty="0" smtClean="0">
                <a:solidFill>
                  <a:schemeClr val="tx1"/>
                </a:solidFill>
                <a:effectLst/>
                <a:latin typeface="+mn-lt"/>
                <a:ea typeface="+mn-ea"/>
                <a:cs typeface="+mn-cs"/>
              </a:rPr>
              <a:t>μ</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represents a hazard rate:</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μ</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 </a:t>
            </a:r>
            <a:r>
              <a:rPr lang="en-US" sz="1200" b="1" i="1"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a:t>
            </a:r>
            <a:r>
              <a:rPr lang="en-US" sz="1200" kern="1200" baseline="300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Q</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 </a:t>
            </a:r>
            <a:r>
              <a:rPr lang="en-US" sz="1200" b="1" i="1"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(2)</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this equation: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is the baseline hazard, which represents a risk when </a:t>
            </a:r>
            <a:r>
              <a:rPr lang="en-US" sz="1200" b="1"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follows its optimal trajectory; </a:t>
            </a:r>
            <a:r>
              <a:rPr lang="en-US" sz="1200" b="1" i="1"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 1 matrix) represents the optimal trajectory that minimizes the risk and </a:t>
            </a:r>
            <a:r>
              <a:rPr lang="en-US" sz="1200" b="1" i="1" kern="1200" dirty="0" smtClean="0">
                <a:solidFill>
                  <a:schemeClr val="tx1"/>
                </a:solidFill>
                <a:effectLst/>
                <a:latin typeface="+mn-lt"/>
                <a:ea typeface="+mn-ea"/>
                <a:cs typeface="+mn-cs"/>
              </a:rPr>
              <a:t>Q</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x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matrix) represents a sensitivity of risk function to deviation from the norm. In general, model coefficients </a:t>
            </a:r>
            <a:r>
              <a:rPr lang="en-US" sz="1200" b="1" i="1" kern="120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f</a:t>
            </a:r>
            <a:r>
              <a:rPr lang="en-US" sz="1200" kern="1200" baseline="-25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Q</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are time(age)-dependent. For example, the coefficient a can be assumed as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-0.05 (a constant, time-independent, one-dimensional model) or (ii) </a:t>
            </a:r>
            <a:r>
              <a:rPr lang="en-US" sz="1200" b="1" i="1" kern="120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 </a:t>
            </a:r>
            <a:r>
              <a:rPr lang="en-US" sz="1200" b="1" i="1" kern="1200" dirty="0" smtClean="0">
                <a:solidFill>
                  <a:schemeClr val="tx1"/>
                </a:solidFill>
                <a:effectLst/>
                <a:latin typeface="+mn-lt"/>
                <a:ea typeface="+mn-ea"/>
                <a:cs typeface="+mn-cs"/>
              </a:rPr>
              <a:t>a</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 </a:t>
            </a:r>
            <a:r>
              <a:rPr lang="en-US" sz="1200" b="1" i="1" kern="1200" dirty="0" smtClean="0">
                <a:solidFill>
                  <a:schemeClr val="tx1"/>
                </a:solidFill>
                <a:effectLst/>
                <a:latin typeface="+mn-lt"/>
                <a:ea typeface="+mn-ea"/>
                <a:cs typeface="+mn-cs"/>
              </a:rPr>
              <a:t>b</a:t>
            </a:r>
            <a:r>
              <a:rPr lang="en-US" sz="1200" kern="1200" baseline="-25000" dirty="0" smtClean="0">
                <a:solidFill>
                  <a:schemeClr val="tx1"/>
                </a:solidFill>
                <a:effectLst/>
                <a:latin typeface="+mn-lt"/>
                <a:ea typeface="+mn-ea"/>
                <a:cs typeface="+mn-cs"/>
              </a:rPr>
              <a:t>0</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(time-dependent), in which </a:t>
            </a:r>
            <a:r>
              <a:rPr lang="en-US" sz="1200" b="1" i="1" kern="1200" dirty="0" smtClean="0">
                <a:solidFill>
                  <a:schemeClr val="tx1"/>
                </a:solidFill>
                <a:effectLst/>
                <a:latin typeface="+mn-lt"/>
                <a:ea typeface="+mn-ea"/>
                <a:cs typeface="+mn-cs"/>
              </a:rPr>
              <a:t>a</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and </a:t>
            </a:r>
            <a:r>
              <a:rPr lang="en-US" sz="1200" b="1" i="1" kern="1200" dirty="0" smtClean="0">
                <a:solidFill>
                  <a:schemeClr val="tx1"/>
                </a:solidFill>
                <a:effectLst/>
                <a:latin typeface="+mn-lt"/>
                <a:ea typeface="+mn-ea"/>
                <a:cs typeface="+mn-cs"/>
              </a:rPr>
              <a:t>b</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are unknown parameters to be estimated. Presented model can handle, in theory, any number of physiological variables, however using many variables may lead to extensive usage of computational resources. Symbol ‘*’ denotes transpose operation.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order to estimate coefficients </a:t>
            </a:r>
            <a:r>
              <a:rPr lang="en-US" sz="1200" b="1" i="1" kern="1200" dirty="0" smtClean="0">
                <a:solidFill>
                  <a:schemeClr val="tx1"/>
                </a:solidFill>
                <a:effectLst/>
                <a:latin typeface="+mn-lt"/>
                <a:ea typeface="+mn-ea"/>
                <a:cs typeface="+mn-cs"/>
              </a:rPr>
              <a:t>a</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f</a:t>
            </a:r>
            <a:r>
              <a:rPr lang="en-US" sz="1200" kern="1200" baseline="-25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Q</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(Z,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μ</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which are the parameters of stochastic process, a method of maximizing likelihood is used (the actual likelihood equations are described in the next section).</a:t>
            </a:r>
          </a:p>
          <a:p>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13</a:t>
            </a:fld>
            <a:endParaRPr lang="en-US"/>
          </a:p>
        </p:txBody>
      </p:sp>
    </p:spTree>
    <p:extLst>
      <p:ext uri="{BB962C8B-B14F-4D97-AF65-F5344CB8AC3E}">
        <p14:creationId xmlns:p14="http://schemas.microsoft.com/office/powerpoint/2010/main" val="375101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Illustration of hypothetical two-dimensional U-shaped mortality risks (quadratic hazards) considered as a function of two risk factors Y1x and Y2x (e.g., physiological variables) for the 30 and 80 years old individuals. (by A.I. Yashin, 2015) </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14</a:t>
            </a:fld>
            <a:endParaRPr lang="en-US"/>
          </a:p>
        </p:txBody>
      </p:sp>
    </p:spTree>
    <p:extLst>
      <p:ext uri="{BB962C8B-B14F-4D97-AF65-F5344CB8AC3E}">
        <p14:creationId xmlns:p14="http://schemas.microsoft.com/office/powerpoint/2010/main" val="3612351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Model</a:t>
            </a:r>
            <a:r>
              <a:rPr lang="en-US" baseline="0" dirty="0" smtClean="0"/>
              <a:t> is ok but it is only a theory</a:t>
            </a:r>
          </a:p>
          <a:p>
            <a:pPr marL="171450" indent="-171450">
              <a:buFontTx/>
              <a:buChar char="-"/>
            </a:pPr>
            <a:r>
              <a:rPr lang="en-US" baseline="0" dirty="0" smtClean="0"/>
              <a:t>There are some custom </a:t>
            </a:r>
            <a:r>
              <a:rPr lang="en-US" baseline="0" dirty="0" err="1" smtClean="0"/>
              <a:t>Matlab</a:t>
            </a:r>
            <a:r>
              <a:rPr lang="en-US" baseline="0" dirty="0" smtClean="0"/>
              <a:t> and SAS scripts which allow to test the model an corresponding </a:t>
            </a:r>
            <a:r>
              <a:rPr lang="en-US" baseline="0" dirty="0" err="1" smtClean="0"/>
              <a:t>hyphoteses</a:t>
            </a:r>
            <a:endParaRPr lang="en-US" baseline="0" dirty="0" smtClean="0"/>
          </a:p>
          <a:p>
            <a:pPr marL="171450" indent="-171450">
              <a:buFontTx/>
              <a:buChar char="-"/>
            </a:pPr>
            <a:r>
              <a:rPr lang="en-US" baseline="0" dirty="0" smtClean="0"/>
              <a:t>But there were no publicly available tool that will allow researchers use the benefits of the SPM</a:t>
            </a:r>
          </a:p>
          <a:p>
            <a:pPr marL="171450" indent="-171450">
              <a:buFontTx/>
              <a:buChar char="-"/>
            </a:pPr>
            <a:r>
              <a:rPr lang="en-US" baseline="0" dirty="0" smtClean="0"/>
              <a:t>Therefore I and my co-workers (Igor, Konstantin and </a:t>
            </a:r>
            <a:r>
              <a:rPr lang="en-US" baseline="0" dirty="0" err="1" smtClean="0"/>
              <a:t>Anatoliy</a:t>
            </a:r>
            <a:r>
              <a:rPr lang="en-US" baseline="0" dirty="0" smtClean="0"/>
              <a:t>) developed an R-package ‘</a:t>
            </a:r>
            <a:r>
              <a:rPr lang="en-US" baseline="0" dirty="0" err="1" smtClean="0"/>
              <a:t>stpm</a:t>
            </a:r>
            <a:r>
              <a:rPr lang="en-US" baseline="0" dirty="0" smtClean="0"/>
              <a:t>’</a:t>
            </a:r>
          </a:p>
          <a:p>
            <a:pPr marL="171450" indent="-171450">
              <a:buFontTx/>
              <a:buChar char="-"/>
            </a:pPr>
            <a:r>
              <a:rPr lang="en-US" baseline="0" dirty="0" err="1" smtClean="0"/>
              <a:t>Stpm</a:t>
            </a:r>
            <a:r>
              <a:rPr lang="en-US" baseline="0" dirty="0" smtClean="0"/>
              <a:t> is available from CRAN (stable version) or from my </a:t>
            </a:r>
            <a:r>
              <a:rPr lang="en-US" baseline="0" dirty="0" err="1" smtClean="0"/>
              <a:t>github</a:t>
            </a:r>
            <a:r>
              <a:rPr lang="en-US" baseline="0" dirty="0" smtClean="0"/>
              <a:t> repository.</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16</a:t>
            </a:fld>
            <a:endParaRPr lang="en-US"/>
          </a:p>
        </p:txBody>
      </p:sp>
    </p:spTree>
    <p:extLst>
      <p:ext uri="{BB962C8B-B14F-4D97-AF65-F5344CB8AC3E}">
        <p14:creationId xmlns:p14="http://schemas.microsoft.com/office/powerpoint/2010/main" val="1393761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Сделать</a:t>
            </a:r>
            <a:r>
              <a:rPr lang="ru-RU" baseline="0" dirty="0" smtClean="0"/>
              <a:t> крупнее таблицу 1.</a:t>
            </a:r>
            <a:endParaRPr lang="en-US" dirty="0" smtClean="0"/>
          </a:p>
          <a:p>
            <a:endParaRPr lang="en-US" dirty="0" smtClean="0"/>
          </a:p>
          <a:p>
            <a:r>
              <a:rPr lang="en-US" dirty="0" smtClean="0"/>
              <a:t>Longitudinal</a:t>
            </a:r>
          </a:p>
          <a:p>
            <a:endParaRPr lang="en-US" dirty="0" smtClean="0"/>
          </a:p>
          <a:p>
            <a:r>
              <a:rPr lang="en-US" sz="1200" kern="1200" dirty="0" smtClean="0">
                <a:solidFill>
                  <a:schemeClr val="tx1"/>
                </a:solidFill>
                <a:effectLst/>
                <a:latin typeface="+mn-lt"/>
                <a:ea typeface="+mn-ea"/>
                <a:cs typeface="+mn-cs"/>
              </a:rPr>
              <a:t>A subject identification number</a:t>
            </a:r>
          </a:p>
          <a:p>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IndicatorDeath</a:t>
            </a:r>
            <a:r>
              <a:rPr lang="en-US" sz="1200" kern="1200" dirty="0" smtClean="0">
                <a:solidFill>
                  <a:schemeClr val="tx1"/>
                </a:solidFill>
                <a:effectLst/>
                <a:latin typeface="+mn-lt"/>
                <a:ea typeface="+mn-ea"/>
                <a:cs typeface="+mn-cs"/>
              </a:rPr>
              <a:t>       shows       that        death        occurred (</a:t>
            </a:r>
            <a:r>
              <a:rPr lang="en-US" sz="1200" kern="1200" dirty="0" err="1" smtClean="0">
                <a:solidFill>
                  <a:schemeClr val="tx1"/>
                </a:solidFill>
                <a:effectLst/>
                <a:latin typeface="+mn-lt"/>
                <a:ea typeface="+mn-ea"/>
                <a:cs typeface="+mn-cs"/>
              </a:rPr>
              <a:t>IndicatorDeath</a:t>
            </a:r>
            <a:r>
              <a:rPr lang="en-US" sz="1200" kern="1200" dirty="0" smtClean="0">
                <a:solidFill>
                  <a:schemeClr val="tx1"/>
                </a:solidFill>
                <a:effectLst/>
                <a:latin typeface="+mn-lt"/>
                <a:ea typeface="+mn-ea"/>
                <a:cs typeface="+mn-cs"/>
              </a:rPr>
              <a:t>=1) or did not occur (</a:t>
            </a:r>
            <a:r>
              <a:rPr lang="en-US" sz="1200" kern="1200" dirty="0" err="1" smtClean="0">
                <a:solidFill>
                  <a:schemeClr val="tx1"/>
                </a:solidFill>
                <a:effectLst/>
                <a:latin typeface="+mn-lt"/>
                <a:ea typeface="+mn-ea"/>
                <a:cs typeface="+mn-cs"/>
              </a:rPr>
              <a:t>IndicatorDeath</a:t>
            </a:r>
            <a:r>
              <a:rPr lang="en-US" sz="1200" kern="1200" dirty="0" smtClean="0">
                <a:solidFill>
                  <a:schemeClr val="tx1"/>
                </a:solidFill>
                <a:effectLst/>
                <a:latin typeface="+mn-lt"/>
                <a:ea typeface="+mn-ea"/>
                <a:cs typeface="+mn-cs"/>
              </a:rPr>
              <a:t>=0) between   Age   and   </a:t>
            </a:r>
            <a:r>
              <a:rPr lang="en-US" sz="1200" kern="1200" dirty="0" err="1" smtClean="0">
                <a:solidFill>
                  <a:schemeClr val="tx1"/>
                </a:solidFill>
                <a:effectLst/>
                <a:latin typeface="+mn-lt"/>
                <a:ea typeface="+mn-ea"/>
                <a:cs typeface="+mn-cs"/>
              </a:rPr>
              <a:t>AgeNext</a:t>
            </a:r>
            <a:r>
              <a:rPr lang="en-US" sz="1200" kern="1200" dirty="0" smtClean="0">
                <a:solidFill>
                  <a:schemeClr val="tx1"/>
                </a:solidFill>
                <a:effectLst/>
                <a:latin typeface="+mn-lt"/>
                <a:ea typeface="+mn-ea"/>
                <a:cs typeface="+mn-cs"/>
              </a:rPr>
              <a:t>. Age for the next observation of the same individual must coincide with </a:t>
            </a:r>
            <a:r>
              <a:rPr lang="en-US" sz="1200" kern="1200" dirty="0" err="1" smtClean="0">
                <a:solidFill>
                  <a:schemeClr val="tx1"/>
                </a:solidFill>
                <a:effectLst/>
                <a:latin typeface="+mn-lt"/>
                <a:ea typeface="+mn-ea"/>
                <a:cs typeface="+mn-cs"/>
              </a:rPr>
              <a:t>AgeNext</a:t>
            </a:r>
            <a:r>
              <a:rPr lang="en-US" sz="1200" kern="1200" dirty="0" smtClean="0">
                <a:solidFill>
                  <a:schemeClr val="tx1"/>
                </a:solidFill>
                <a:effectLst/>
                <a:latin typeface="+mn-lt"/>
                <a:ea typeface="+mn-ea"/>
                <a:cs typeface="+mn-cs"/>
              </a:rPr>
              <a:t> of the current observation. </a:t>
            </a:r>
            <a:r>
              <a:rPr lang="en-US" sz="1200" kern="1200" dirty="0" err="1" smtClean="0">
                <a:solidFill>
                  <a:schemeClr val="tx1"/>
                </a:solidFill>
                <a:effectLst/>
                <a:latin typeface="+mn-lt"/>
                <a:ea typeface="+mn-ea"/>
                <a:cs typeface="+mn-cs"/>
              </a:rPr>
              <a:t>AgeNext</a:t>
            </a:r>
            <a:r>
              <a:rPr lang="en-US" sz="1200" kern="1200" dirty="0" smtClean="0">
                <a:solidFill>
                  <a:schemeClr val="tx1"/>
                </a:solidFill>
                <a:effectLst/>
                <a:latin typeface="+mn-lt"/>
                <a:ea typeface="+mn-ea"/>
                <a:cs typeface="+mn-cs"/>
              </a:rPr>
              <a:t> is a censoring age for the last observation.</a:t>
            </a:r>
          </a:p>
          <a:p>
            <a:r>
              <a:rPr lang="en-US" sz="1200" kern="1200" dirty="0" smtClean="0">
                <a:solidFill>
                  <a:schemeClr val="tx1"/>
                </a:solidFill>
                <a:effectLst/>
                <a:latin typeface="+mn-lt"/>
                <a:ea typeface="+mn-ea"/>
                <a:cs typeface="+mn-cs"/>
              </a:rPr>
              <a:t>3 DBP and BMI are measured at age Age and are diastolic blood pressure and body mass index. They are covariates. If some values of covariates are missing (but the subject is alive), they are imputed on the data preparation stage (see section ”Data preparation”).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Vital statistics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LSmort</a:t>
            </a:r>
            <a:r>
              <a:rPr lang="en-US" sz="1200" kern="1200" dirty="0" smtClean="0">
                <a:solidFill>
                  <a:schemeClr val="tx1"/>
                </a:solidFill>
                <a:effectLst/>
                <a:latin typeface="+mn-lt"/>
                <a:ea typeface="+mn-ea"/>
                <a:cs typeface="+mn-cs"/>
              </a:rPr>
              <a:t> is the actual </a:t>
            </a:r>
          </a:p>
          <a:p>
            <a:r>
              <a:rPr lang="en-US" sz="1200" kern="1200" dirty="0" smtClean="0">
                <a:solidFill>
                  <a:schemeClr val="tx1"/>
                </a:solidFill>
                <a:effectLst/>
                <a:latin typeface="+mn-lt"/>
                <a:ea typeface="+mn-ea"/>
                <a:cs typeface="+mn-cs"/>
              </a:rPr>
              <a:t>age of death for </a:t>
            </a:r>
            <a:r>
              <a:rPr lang="en-US" sz="1200" kern="1200" dirty="0" err="1" smtClean="0">
                <a:solidFill>
                  <a:schemeClr val="tx1"/>
                </a:solidFill>
                <a:effectLst/>
                <a:latin typeface="+mn-lt"/>
                <a:ea typeface="+mn-ea"/>
                <a:cs typeface="+mn-cs"/>
              </a:rPr>
              <a:t>IsDead</a:t>
            </a:r>
            <a:r>
              <a:rPr lang="en-US" sz="1200" kern="1200" dirty="0" smtClean="0">
                <a:solidFill>
                  <a:schemeClr val="tx1"/>
                </a:solidFill>
                <a:effectLst/>
                <a:latin typeface="+mn-lt"/>
                <a:ea typeface="+mn-ea"/>
                <a:cs typeface="+mn-cs"/>
              </a:rPr>
              <a:t>=1 </a:t>
            </a:r>
          </a:p>
          <a:p>
            <a:r>
              <a:rPr lang="en-US" sz="1200" kern="1200" dirty="0" smtClean="0">
                <a:solidFill>
                  <a:schemeClr val="tx1"/>
                </a:solidFill>
                <a:effectLst/>
                <a:latin typeface="+mn-lt"/>
                <a:ea typeface="+mn-ea"/>
                <a:cs typeface="+mn-cs"/>
              </a:rPr>
              <a:t>and the age at censoring </a:t>
            </a:r>
          </a:p>
          <a:p>
            <a:r>
              <a:rPr lang="en-US" sz="1200" kern="1200" dirty="0" smtClean="0">
                <a:solidFill>
                  <a:schemeClr val="tx1"/>
                </a:solidFill>
                <a:effectLst/>
                <a:latin typeface="+mn-lt"/>
                <a:ea typeface="+mn-ea"/>
                <a:cs typeface="+mn-cs"/>
              </a:rPr>
              <a:t>for   </a:t>
            </a:r>
            <a:r>
              <a:rPr lang="en-US" sz="1200" kern="1200" dirty="0" err="1" smtClean="0">
                <a:solidFill>
                  <a:schemeClr val="tx1"/>
                </a:solidFill>
                <a:effectLst/>
                <a:latin typeface="+mn-lt"/>
                <a:ea typeface="+mn-ea"/>
                <a:cs typeface="+mn-cs"/>
              </a:rPr>
              <a:t>IsDead</a:t>
            </a:r>
            <a:r>
              <a:rPr lang="en-US" sz="1200" kern="1200" dirty="0" smtClean="0">
                <a:solidFill>
                  <a:schemeClr val="tx1"/>
                </a:solidFill>
                <a:effectLst/>
                <a:latin typeface="+mn-lt"/>
                <a:ea typeface="+mn-ea"/>
                <a:cs typeface="+mn-cs"/>
              </a:rPr>
              <a:t>=0.   </a:t>
            </a:r>
            <a:r>
              <a:rPr lang="en-US" sz="1200" kern="1200" dirty="0" err="1" smtClean="0">
                <a:solidFill>
                  <a:schemeClr val="tx1"/>
                </a:solidFill>
                <a:effectLst/>
                <a:latin typeface="+mn-lt"/>
                <a:ea typeface="+mn-ea"/>
                <a:cs typeface="+mn-cs"/>
              </a:rPr>
              <a:t>LSmort</a:t>
            </a:r>
            <a:r>
              <a:rPr lang="en-US" sz="1200" kern="1200" dirty="0" smtClean="0">
                <a:solidFill>
                  <a:schemeClr val="tx1"/>
                </a:solidFill>
                <a:effectLst/>
                <a:latin typeface="+mn-lt"/>
                <a:ea typeface="+mn-ea"/>
                <a:cs typeface="+mn-cs"/>
              </a:rPr>
              <a:t> is </a:t>
            </a:r>
          </a:p>
          <a:p>
            <a:r>
              <a:rPr lang="en-US" sz="1200" kern="1200" dirty="0" smtClean="0">
                <a:solidFill>
                  <a:schemeClr val="tx1"/>
                </a:solidFill>
                <a:effectLst/>
                <a:latin typeface="+mn-lt"/>
                <a:ea typeface="+mn-ea"/>
                <a:cs typeface="+mn-cs"/>
              </a:rPr>
              <a:t>equal </a:t>
            </a:r>
            <a:r>
              <a:rPr lang="en-US" sz="1200" kern="1200" dirty="0" err="1" smtClean="0">
                <a:solidFill>
                  <a:schemeClr val="tx1"/>
                </a:solidFill>
                <a:effectLst/>
                <a:latin typeface="+mn-lt"/>
                <a:ea typeface="+mn-ea"/>
                <a:cs typeface="+mn-cs"/>
              </a:rPr>
              <a:t>AgeNext</a:t>
            </a:r>
            <a:r>
              <a:rPr lang="en-US" sz="1200" kern="1200" dirty="0" smtClean="0">
                <a:solidFill>
                  <a:schemeClr val="tx1"/>
                </a:solidFill>
                <a:effectLst/>
                <a:latin typeface="+mn-lt"/>
                <a:ea typeface="+mn-ea"/>
                <a:cs typeface="+mn-cs"/>
              </a:rPr>
              <a:t> from </a:t>
            </a:r>
          </a:p>
          <a:p>
            <a:r>
              <a:rPr lang="en-US" sz="1200" kern="1200" dirty="0" smtClean="0">
                <a:solidFill>
                  <a:schemeClr val="tx1"/>
                </a:solidFill>
                <a:effectLst/>
                <a:latin typeface="+mn-lt"/>
                <a:ea typeface="+mn-ea"/>
                <a:cs typeface="+mn-cs"/>
              </a:rPr>
              <a:t>Table 1 for the last record </a:t>
            </a:r>
          </a:p>
          <a:p>
            <a:r>
              <a:rPr lang="en-US" sz="1200" kern="1200" dirty="0" smtClean="0">
                <a:solidFill>
                  <a:schemeClr val="tx1"/>
                </a:solidFill>
                <a:effectLst/>
                <a:latin typeface="+mn-lt"/>
                <a:ea typeface="+mn-ea"/>
                <a:cs typeface="+mn-cs"/>
              </a:rPr>
              <a:t>of individual.</a:t>
            </a:r>
          </a:p>
          <a:p>
            <a:endParaRPr lang="en-US" sz="120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20</a:t>
            </a:fld>
            <a:endParaRPr lang="en-US"/>
          </a:p>
        </p:txBody>
      </p:sp>
    </p:spTree>
    <p:extLst>
      <p:ext uri="{BB962C8B-B14F-4D97-AF65-F5344CB8AC3E}">
        <p14:creationId xmlns:p14="http://schemas.microsoft.com/office/powerpoint/2010/main" val="2283937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typical analysis workflow</a:t>
            </a:r>
            <a:r>
              <a:rPr lang="en-US" baseline="0" dirty="0" smtClean="0"/>
              <a:t> does not include the data simulation – since it is separate workflow.</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23</a:t>
            </a:fld>
            <a:endParaRPr lang="en-US"/>
          </a:p>
        </p:txBody>
      </p:sp>
    </p:spTree>
    <p:extLst>
      <p:ext uri="{BB962C8B-B14F-4D97-AF65-F5344CB8AC3E}">
        <p14:creationId xmlns:p14="http://schemas.microsoft.com/office/powerpoint/2010/main" val="83266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Longitudinal</a:t>
            </a:r>
          </a:p>
          <a:p>
            <a:endParaRPr lang="en-US" dirty="0" smtClean="0"/>
          </a:p>
          <a:p>
            <a:r>
              <a:rPr lang="en-US" sz="1200" kern="1200" dirty="0" smtClean="0">
                <a:solidFill>
                  <a:schemeClr val="tx1"/>
                </a:solidFill>
                <a:effectLst/>
                <a:latin typeface="+mn-lt"/>
                <a:ea typeface="+mn-ea"/>
                <a:cs typeface="+mn-cs"/>
              </a:rPr>
              <a:t>A subject identification number</a:t>
            </a:r>
          </a:p>
          <a:p>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IndicatorDeath</a:t>
            </a:r>
            <a:r>
              <a:rPr lang="en-US" sz="1200" kern="1200" dirty="0" smtClean="0">
                <a:solidFill>
                  <a:schemeClr val="tx1"/>
                </a:solidFill>
                <a:effectLst/>
                <a:latin typeface="+mn-lt"/>
                <a:ea typeface="+mn-ea"/>
                <a:cs typeface="+mn-cs"/>
              </a:rPr>
              <a:t>       shows       that        death        occurred (</a:t>
            </a:r>
            <a:r>
              <a:rPr lang="en-US" sz="1200" kern="1200" dirty="0" err="1" smtClean="0">
                <a:solidFill>
                  <a:schemeClr val="tx1"/>
                </a:solidFill>
                <a:effectLst/>
                <a:latin typeface="+mn-lt"/>
                <a:ea typeface="+mn-ea"/>
                <a:cs typeface="+mn-cs"/>
              </a:rPr>
              <a:t>IndicatorDeath</a:t>
            </a:r>
            <a:r>
              <a:rPr lang="en-US" sz="1200" kern="1200" dirty="0" smtClean="0">
                <a:solidFill>
                  <a:schemeClr val="tx1"/>
                </a:solidFill>
                <a:effectLst/>
                <a:latin typeface="+mn-lt"/>
                <a:ea typeface="+mn-ea"/>
                <a:cs typeface="+mn-cs"/>
              </a:rPr>
              <a:t>=1) or did not occur (</a:t>
            </a:r>
            <a:r>
              <a:rPr lang="en-US" sz="1200" kern="1200" dirty="0" err="1" smtClean="0">
                <a:solidFill>
                  <a:schemeClr val="tx1"/>
                </a:solidFill>
                <a:effectLst/>
                <a:latin typeface="+mn-lt"/>
                <a:ea typeface="+mn-ea"/>
                <a:cs typeface="+mn-cs"/>
              </a:rPr>
              <a:t>IndicatorDeath</a:t>
            </a:r>
            <a:r>
              <a:rPr lang="en-US" sz="1200" kern="1200" dirty="0" smtClean="0">
                <a:solidFill>
                  <a:schemeClr val="tx1"/>
                </a:solidFill>
                <a:effectLst/>
                <a:latin typeface="+mn-lt"/>
                <a:ea typeface="+mn-ea"/>
                <a:cs typeface="+mn-cs"/>
              </a:rPr>
              <a:t>=0) between   Age   and   </a:t>
            </a:r>
            <a:r>
              <a:rPr lang="en-US" sz="1200" kern="1200" dirty="0" err="1" smtClean="0">
                <a:solidFill>
                  <a:schemeClr val="tx1"/>
                </a:solidFill>
                <a:effectLst/>
                <a:latin typeface="+mn-lt"/>
                <a:ea typeface="+mn-ea"/>
                <a:cs typeface="+mn-cs"/>
              </a:rPr>
              <a:t>AgeNext</a:t>
            </a:r>
            <a:r>
              <a:rPr lang="en-US" sz="1200" kern="1200" dirty="0" smtClean="0">
                <a:solidFill>
                  <a:schemeClr val="tx1"/>
                </a:solidFill>
                <a:effectLst/>
                <a:latin typeface="+mn-lt"/>
                <a:ea typeface="+mn-ea"/>
                <a:cs typeface="+mn-cs"/>
              </a:rPr>
              <a:t>. Age for the next observation of the same individual must coincide with </a:t>
            </a:r>
            <a:r>
              <a:rPr lang="en-US" sz="1200" kern="1200" dirty="0" err="1" smtClean="0">
                <a:solidFill>
                  <a:schemeClr val="tx1"/>
                </a:solidFill>
                <a:effectLst/>
                <a:latin typeface="+mn-lt"/>
                <a:ea typeface="+mn-ea"/>
                <a:cs typeface="+mn-cs"/>
              </a:rPr>
              <a:t>AgeNext</a:t>
            </a:r>
            <a:r>
              <a:rPr lang="en-US" sz="1200" kern="1200" dirty="0" smtClean="0">
                <a:solidFill>
                  <a:schemeClr val="tx1"/>
                </a:solidFill>
                <a:effectLst/>
                <a:latin typeface="+mn-lt"/>
                <a:ea typeface="+mn-ea"/>
                <a:cs typeface="+mn-cs"/>
              </a:rPr>
              <a:t> of the current observation. </a:t>
            </a:r>
            <a:r>
              <a:rPr lang="en-US" sz="1200" kern="1200" dirty="0" err="1" smtClean="0">
                <a:solidFill>
                  <a:schemeClr val="tx1"/>
                </a:solidFill>
                <a:effectLst/>
                <a:latin typeface="+mn-lt"/>
                <a:ea typeface="+mn-ea"/>
                <a:cs typeface="+mn-cs"/>
              </a:rPr>
              <a:t>AgeNext</a:t>
            </a:r>
            <a:r>
              <a:rPr lang="en-US" sz="1200" kern="1200" dirty="0" smtClean="0">
                <a:solidFill>
                  <a:schemeClr val="tx1"/>
                </a:solidFill>
                <a:effectLst/>
                <a:latin typeface="+mn-lt"/>
                <a:ea typeface="+mn-ea"/>
                <a:cs typeface="+mn-cs"/>
              </a:rPr>
              <a:t> is a censoring age for the last observation.</a:t>
            </a:r>
          </a:p>
          <a:p>
            <a:r>
              <a:rPr lang="en-US" sz="1200" kern="1200" dirty="0" smtClean="0">
                <a:solidFill>
                  <a:schemeClr val="tx1"/>
                </a:solidFill>
                <a:effectLst/>
                <a:latin typeface="+mn-lt"/>
                <a:ea typeface="+mn-ea"/>
                <a:cs typeface="+mn-cs"/>
              </a:rPr>
              <a:t>3 DBP and BMI are measured at age Age and are diastolic blood pressure and body mass index. They are covariates. If some values of covariates are missing (but the subject is alive), they are imputed on the data preparation stage (see section ”Data preparation”).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Vital statistics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LSmort</a:t>
            </a:r>
            <a:r>
              <a:rPr lang="en-US" sz="1200" kern="1200" dirty="0" smtClean="0">
                <a:solidFill>
                  <a:schemeClr val="tx1"/>
                </a:solidFill>
                <a:effectLst/>
                <a:latin typeface="+mn-lt"/>
                <a:ea typeface="+mn-ea"/>
                <a:cs typeface="+mn-cs"/>
              </a:rPr>
              <a:t> is the actual </a:t>
            </a:r>
          </a:p>
          <a:p>
            <a:r>
              <a:rPr lang="en-US" sz="1200" kern="1200" dirty="0" smtClean="0">
                <a:solidFill>
                  <a:schemeClr val="tx1"/>
                </a:solidFill>
                <a:effectLst/>
                <a:latin typeface="+mn-lt"/>
                <a:ea typeface="+mn-ea"/>
                <a:cs typeface="+mn-cs"/>
              </a:rPr>
              <a:t>age of death for </a:t>
            </a:r>
            <a:r>
              <a:rPr lang="en-US" sz="1200" kern="1200" dirty="0" err="1" smtClean="0">
                <a:solidFill>
                  <a:schemeClr val="tx1"/>
                </a:solidFill>
                <a:effectLst/>
                <a:latin typeface="+mn-lt"/>
                <a:ea typeface="+mn-ea"/>
                <a:cs typeface="+mn-cs"/>
              </a:rPr>
              <a:t>IsDead</a:t>
            </a:r>
            <a:r>
              <a:rPr lang="en-US" sz="1200" kern="1200" dirty="0" smtClean="0">
                <a:solidFill>
                  <a:schemeClr val="tx1"/>
                </a:solidFill>
                <a:effectLst/>
                <a:latin typeface="+mn-lt"/>
                <a:ea typeface="+mn-ea"/>
                <a:cs typeface="+mn-cs"/>
              </a:rPr>
              <a:t>=1 </a:t>
            </a:r>
          </a:p>
          <a:p>
            <a:r>
              <a:rPr lang="en-US" sz="1200" kern="1200" dirty="0" smtClean="0">
                <a:solidFill>
                  <a:schemeClr val="tx1"/>
                </a:solidFill>
                <a:effectLst/>
                <a:latin typeface="+mn-lt"/>
                <a:ea typeface="+mn-ea"/>
                <a:cs typeface="+mn-cs"/>
              </a:rPr>
              <a:t>and the age at censoring </a:t>
            </a:r>
          </a:p>
          <a:p>
            <a:r>
              <a:rPr lang="en-US" sz="1200" kern="1200" dirty="0" smtClean="0">
                <a:solidFill>
                  <a:schemeClr val="tx1"/>
                </a:solidFill>
                <a:effectLst/>
                <a:latin typeface="+mn-lt"/>
                <a:ea typeface="+mn-ea"/>
                <a:cs typeface="+mn-cs"/>
              </a:rPr>
              <a:t>for   </a:t>
            </a:r>
            <a:r>
              <a:rPr lang="en-US" sz="1200" kern="1200" dirty="0" err="1" smtClean="0">
                <a:solidFill>
                  <a:schemeClr val="tx1"/>
                </a:solidFill>
                <a:effectLst/>
                <a:latin typeface="+mn-lt"/>
                <a:ea typeface="+mn-ea"/>
                <a:cs typeface="+mn-cs"/>
              </a:rPr>
              <a:t>IsDead</a:t>
            </a:r>
            <a:r>
              <a:rPr lang="en-US" sz="1200" kern="1200" dirty="0" smtClean="0">
                <a:solidFill>
                  <a:schemeClr val="tx1"/>
                </a:solidFill>
                <a:effectLst/>
                <a:latin typeface="+mn-lt"/>
                <a:ea typeface="+mn-ea"/>
                <a:cs typeface="+mn-cs"/>
              </a:rPr>
              <a:t>=0.   </a:t>
            </a:r>
            <a:r>
              <a:rPr lang="en-US" sz="1200" kern="1200" dirty="0" err="1" smtClean="0">
                <a:solidFill>
                  <a:schemeClr val="tx1"/>
                </a:solidFill>
                <a:effectLst/>
                <a:latin typeface="+mn-lt"/>
                <a:ea typeface="+mn-ea"/>
                <a:cs typeface="+mn-cs"/>
              </a:rPr>
              <a:t>LSmort</a:t>
            </a:r>
            <a:r>
              <a:rPr lang="en-US" sz="1200" kern="1200" dirty="0" smtClean="0">
                <a:solidFill>
                  <a:schemeClr val="tx1"/>
                </a:solidFill>
                <a:effectLst/>
                <a:latin typeface="+mn-lt"/>
                <a:ea typeface="+mn-ea"/>
                <a:cs typeface="+mn-cs"/>
              </a:rPr>
              <a:t> is </a:t>
            </a:r>
          </a:p>
          <a:p>
            <a:r>
              <a:rPr lang="en-US" sz="1200" kern="1200" dirty="0" smtClean="0">
                <a:solidFill>
                  <a:schemeClr val="tx1"/>
                </a:solidFill>
                <a:effectLst/>
                <a:latin typeface="+mn-lt"/>
                <a:ea typeface="+mn-ea"/>
                <a:cs typeface="+mn-cs"/>
              </a:rPr>
              <a:t>equal </a:t>
            </a:r>
            <a:r>
              <a:rPr lang="en-US" sz="1200" kern="1200" dirty="0" err="1" smtClean="0">
                <a:solidFill>
                  <a:schemeClr val="tx1"/>
                </a:solidFill>
                <a:effectLst/>
                <a:latin typeface="+mn-lt"/>
                <a:ea typeface="+mn-ea"/>
                <a:cs typeface="+mn-cs"/>
              </a:rPr>
              <a:t>AgeNext</a:t>
            </a:r>
            <a:r>
              <a:rPr lang="en-US" sz="1200" kern="1200" dirty="0" smtClean="0">
                <a:solidFill>
                  <a:schemeClr val="tx1"/>
                </a:solidFill>
                <a:effectLst/>
                <a:latin typeface="+mn-lt"/>
                <a:ea typeface="+mn-ea"/>
                <a:cs typeface="+mn-cs"/>
              </a:rPr>
              <a:t> from </a:t>
            </a:r>
          </a:p>
          <a:p>
            <a:r>
              <a:rPr lang="en-US" sz="1200" kern="1200" dirty="0" smtClean="0">
                <a:solidFill>
                  <a:schemeClr val="tx1"/>
                </a:solidFill>
                <a:effectLst/>
                <a:latin typeface="+mn-lt"/>
                <a:ea typeface="+mn-ea"/>
                <a:cs typeface="+mn-cs"/>
              </a:rPr>
              <a:t>Table 1 for the last record </a:t>
            </a:r>
          </a:p>
          <a:p>
            <a:r>
              <a:rPr lang="en-US" sz="1200" kern="1200" dirty="0" smtClean="0">
                <a:solidFill>
                  <a:schemeClr val="tx1"/>
                </a:solidFill>
                <a:effectLst/>
                <a:latin typeface="+mn-lt"/>
                <a:ea typeface="+mn-ea"/>
                <a:cs typeface="+mn-cs"/>
              </a:rPr>
              <a:t>of individual.</a:t>
            </a:r>
          </a:p>
          <a:p>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24</a:t>
            </a:fld>
            <a:endParaRPr lang="en-US"/>
          </a:p>
        </p:txBody>
      </p:sp>
    </p:spTree>
    <p:extLst>
      <p:ext uri="{BB962C8B-B14F-4D97-AF65-F5344CB8AC3E}">
        <p14:creationId xmlns:p14="http://schemas.microsoft.com/office/powerpoint/2010/main" val="2599381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Заменить</a:t>
            </a:r>
            <a:r>
              <a:rPr lang="ru-RU" baseline="0" dirty="0" smtClean="0"/>
              <a:t> ссылку </a:t>
            </a:r>
            <a:r>
              <a:rPr lang="mr-IN" baseline="0" dirty="0" smtClean="0"/>
              <a:t>–</a:t>
            </a:r>
            <a:r>
              <a:rPr lang="ru-RU" baseline="0" dirty="0" smtClean="0"/>
              <a:t> вместо </a:t>
            </a:r>
            <a:r>
              <a:rPr lang="ru-RU" baseline="0" dirty="0" err="1" smtClean="0"/>
              <a:t>Акушевича</a:t>
            </a:r>
            <a:r>
              <a:rPr lang="ru-RU" baseline="0" dirty="0" smtClean="0"/>
              <a:t> сослаться на другую статью. И убрать этот слайд ниже, там где будет пример.</a:t>
            </a:r>
            <a:r>
              <a:rPr lang="en-US" baseline="0" dirty="0" smtClean="0"/>
              <a:t> </a:t>
            </a:r>
            <a:r>
              <a:rPr lang="ru-RU" baseline="0" dirty="0" smtClean="0"/>
              <a:t>Исправить </a:t>
            </a:r>
            <a:r>
              <a:rPr lang="en-US" baseline="0" dirty="0" smtClean="0"/>
              <a:t>e </a:t>
            </a:r>
            <a:r>
              <a:rPr lang="ru-RU" baseline="0" dirty="0" smtClean="0"/>
              <a:t>на </a:t>
            </a:r>
            <a:r>
              <a:rPr lang="en-US" baseline="0" dirty="0" smtClean="0"/>
              <a:t>e(t) </a:t>
            </a:r>
            <a:r>
              <a:rPr lang="ru-RU" baseline="0" dirty="0" smtClean="0"/>
              <a:t>в формуле.</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25</a:t>
            </a:fld>
            <a:endParaRPr lang="en-US"/>
          </a:p>
        </p:txBody>
      </p:sp>
    </p:spTree>
    <p:extLst>
      <p:ext uri="{BB962C8B-B14F-4D97-AF65-F5344CB8AC3E}">
        <p14:creationId xmlns:p14="http://schemas.microsoft.com/office/powerpoint/2010/main" val="2023935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Illustration of hypothetical two-dimensional U-shaped mortality risks (quadratic hazards) considered as a function of two risk factors Y1x and Y2x (e.g., physiological variables) for the 30 and 80 years old individuals. (by A.I. Yashin, 2015) </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30</a:t>
            </a:fld>
            <a:endParaRPr lang="en-US"/>
          </a:p>
        </p:txBody>
      </p:sp>
    </p:spTree>
    <p:extLst>
      <p:ext uri="{BB962C8B-B14F-4D97-AF65-F5344CB8AC3E}">
        <p14:creationId xmlns:p14="http://schemas.microsoft.com/office/powerpoint/2010/main" val="3612351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GenSPM</a:t>
            </a:r>
            <a:r>
              <a:rPr lang="en-US" sz="1200" kern="1200" dirty="0" smtClean="0">
                <a:solidFill>
                  <a:schemeClr val="tx1"/>
                </a:solidFill>
                <a:effectLst/>
                <a:latin typeface="+mn-lt"/>
                <a:ea typeface="+mn-ea"/>
                <a:cs typeface="+mn-cs"/>
              </a:rPr>
              <a:t>, presented in 2009 by </a:t>
            </a:r>
            <a:r>
              <a:rPr lang="en-US" sz="1200" kern="1200" dirty="0" err="1" smtClean="0">
                <a:solidFill>
                  <a:schemeClr val="tx1"/>
                </a:solidFill>
                <a:effectLst/>
                <a:latin typeface="+mn-lt"/>
                <a:ea typeface="+mn-ea"/>
                <a:cs typeface="+mn-cs"/>
              </a:rPr>
              <a:t>Arbeev</a:t>
            </a:r>
            <a:r>
              <a:rPr lang="en-US" sz="1200" kern="1200" dirty="0" smtClean="0">
                <a:solidFill>
                  <a:schemeClr val="tx1"/>
                </a:solidFill>
                <a:effectLst/>
                <a:latin typeface="+mn-lt"/>
                <a:ea typeface="+mn-ea"/>
                <a:cs typeface="+mn-cs"/>
              </a:rPr>
              <a:t> at al [10] and further elaborated in [22, 23], extends the basic stochastic process model conception by introducing a categorical variable, </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 which may be a specific value of a genetic marker or, in general, any categorical variable. Currently, </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 is presented in two gradations: 0 or 1 in a genetic group of interest, assuming that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 =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[0, 1], were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is the proportion of carriers and non-carriers of an allele in a population. Example of longitudinal data with genetic component </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 is provided in Table 1. In the previous study, the </a:t>
            </a:r>
            <a:r>
              <a:rPr lang="en-US" sz="1200" kern="1200" dirty="0" err="1" smtClean="0">
                <a:solidFill>
                  <a:schemeClr val="tx1"/>
                </a:solidFill>
                <a:effectLst/>
                <a:latin typeface="+mn-lt"/>
                <a:ea typeface="+mn-ea"/>
                <a:cs typeface="+mn-cs"/>
              </a:rPr>
              <a:t>GenSPM</a:t>
            </a:r>
            <a:r>
              <a:rPr lang="en-US" sz="1200" kern="1200" dirty="0" smtClean="0">
                <a:solidFill>
                  <a:schemeClr val="tx1"/>
                </a:solidFill>
                <a:effectLst/>
                <a:latin typeface="+mn-lt"/>
                <a:ea typeface="+mn-ea"/>
                <a:cs typeface="+mn-cs"/>
              </a:rPr>
              <a:t> model was verified on a single physiological variable but its behavior if more than one variable used is not known. The general concern is that using a single variable may not be enough for performing comprehensive hypotheses evaluations. </a:t>
            </a:r>
          </a:p>
          <a:p>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31</a:t>
            </a:fld>
            <a:endParaRPr lang="en-US"/>
          </a:p>
        </p:txBody>
      </p:sp>
    </p:spTree>
    <p:extLst>
      <p:ext uri="{BB962C8B-B14F-4D97-AF65-F5344CB8AC3E}">
        <p14:creationId xmlns:p14="http://schemas.microsoft.com/office/powerpoint/2010/main" val="597198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health studies, genetics, reliability theory</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mtClean="0"/>
              <a:t>, which can be useful for those who work with longitudinal and genetic data.</a:t>
            </a:r>
          </a:p>
          <a:p>
            <a:endParaRPr lang="en-US"/>
          </a:p>
        </p:txBody>
      </p:sp>
      <p:sp>
        <p:nvSpPr>
          <p:cNvPr id="4" name="Slide Number Placeholder 3"/>
          <p:cNvSpPr>
            <a:spLocks noGrp="1"/>
          </p:cNvSpPr>
          <p:nvPr>
            <p:ph type="sldNum" sz="quarter" idx="10"/>
          </p:nvPr>
        </p:nvSpPr>
        <p:spPr/>
        <p:txBody>
          <a:bodyPr/>
          <a:lstStyle/>
          <a:p>
            <a:fld id="{A67C8EE0-35F5-CC4A-BF61-FB189FEAFC58}" type="slidenum">
              <a:rPr lang="en-US" smtClean="0"/>
              <a:t>3</a:t>
            </a:fld>
            <a:endParaRPr lang="en-US"/>
          </a:p>
        </p:txBody>
      </p:sp>
    </p:spTree>
    <p:extLst>
      <p:ext uri="{BB962C8B-B14F-4D97-AF65-F5344CB8AC3E}">
        <p14:creationId xmlns:p14="http://schemas.microsoft.com/office/powerpoint/2010/main" val="2770774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Example of longitudinal data with genetic component </a:t>
            </a:r>
            <a:r>
              <a:rPr lang="en-US" sz="1200" b="1" i="1" kern="1200" dirty="0" smtClean="0">
                <a:solidFill>
                  <a:schemeClr val="tx1"/>
                </a:solidFill>
                <a:effectLst/>
                <a:latin typeface="+mn-lt"/>
                <a:ea typeface="+mn-ea"/>
                <a:cs typeface="+mn-cs"/>
              </a:rPr>
              <a:t>Z</a:t>
            </a:r>
            <a:r>
              <a:rPr lang="en-US" sz="1200" b="1" kern="1200" dirty="0" smtClean="0">
                <a:solidFill>
                  <a:schemeClr val="tx1"/>
                </a:solidFill>
                <a:effectLst/>
                <a:latin typeface="+mn-lt"/>
                <a:ea typeface="+mn-ea"/>
                <a:cs typeface="+mn-cs"/>
              </a:rPr>
              <a:t> presented as a dichotomous value of some genetic marker (</a:t>
            </a:r>
            <a:r>
              <a:rPr lang="en-US" sz="1200" b="1" i="1" kern="1200" dirty="0" smtClean="0">
                <a:solidFill>
                  <a:schemeClr val="tx1"/>
                </a:solidFill>
                <a:effectLst/>
                <a:latin typeface="+mn-lt"/>
                <a:ea typeface="+mn-ea"/>
                <a:cs typeface="+mn-cs"/>
              </a:rPr>
              <a:t>Z</a:t>
            </a:r>
            <a:r>
              <a:rPr lang="en-US" sz="1200" b="1" kern="1200" dirty="0" smtClean="0">
                <a:solidFill>
                  <a:schemeClr val="tx1"/>
                </a:solidFill>
                <a:effectLst/>
                <a:latin typeface="+mn-lt"/>
                <a:ea typeface="+mn-ea"/>
                <a:cs typeface="+mn-cs"/>
              </a:rPr>
              <a:t> = 1 for carriers and 0 for non-carriers). Here “ID” is a person’s identification number in a database; “Status” represents death (1) or censoring (0) of an individual at age “</a:t>
            </a:r>
            <a:r>
              <a:rPr lang="en-US" sz="1200" b="1" kern="1200" dirty="0" err="1" smtClean="0">
                <a:solidFill>
                  <a:schemeClr val="tx1"/>
                </a:solidFill>
                <a:effectLst/>
                <a:latin typeface="+mn-lt"/>
                <a:ea typeface="+mn-ea"/>
                <a:cs typeface="+mn-cs"/>
              </a:rPr>
              <a:t>Age.next</a:t>
            </a:r>
            <a:r>
              <a:rPr lang="en-US" sz="1200" b="1" kern="1200" dirty="0" smtClean="0">
                <a:solidFill>
                  <a:schemeClr val="tx1"/>
                </a:solidFill>
                <a:effectLst/>
                <a:latin typeface="+mn-lt"/>
                <a:ea typeface="+mn-ea"/>
                <a:cs typeface="+mn-cs"/>
              </a:rPr>
              <a:t>”; “DBP” is a physiological variable, which is diastolic blood pressure in this example.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32</a:t>
            </a:fld>
            <a:endParaRPr lang="en-US"/>
          </a:p>
        </p:txBody>
      </p:sp>
    </p:spTree>
    <p:extLst>
      <p:ext uri="{BB962C8B-B14F-4D97-AF65-F5344CB8AC3E}">
        <p14:creationId xmlns:p14="http://schemas.microsoft.com/office/powerpoint/2010/main" val="597198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Example of longitudinal data with genetic component </a:t>
            </a:r>
            <a:r>
              <a:rPr lang="en-US" sz="1200" b="1" i="1" kern="1200" dirty="0" smtClean="0">
                <a:solidFill>
                  <a:schemeClr val="tx1"/>
                </a:solidFill>
                <a:effectLst/>
                <a:latin typeface="+mn-lt"/>
                <a:ea typeface="+mn-ea"/>
                <a:cs typeface="+mn-cs"/>
              </a:rPr>
              <a:t>Z</a:t>
            </a:r>
            <a:r>
              <a:rPr lang="en-US" sz="1200" b="1" kern="1200" dirty="0" smtClean="0">
                <a:solidFill>
                  <a:schemeClr val="tx1"/>
                </a:solidFill>
                <a:effectLst/>
                <a:latin typeface="+mn-lt"/>
                <a:ea typeface="+mn-ea"/>
                <a:cs typeface="+mn-cs"/>
              </a:rPr>
              <a:t> presented as a dichotomous value of some genetic marker (</a:t>
            </a:r>
            <a:r>
              <a:rPr lang="en-US" sz="1200" b="1" i="1" kern="1200" dirty="0" smtClean="0">
                <a:solidFill>
                  <a:schemeClr val="tx1"/>
                </a:solidFill>
                <a:effectLst/>
                <a:latin typeface="+mn-lt"/>
                <a:ea typeface="+mn-ea"/>
                <a:cs typeface="+mn-cs"/>
              </a:rPr>
              <a:t>Z</a:t>
            </a:r>
            <a:r>
              <a:rPr lang="en-US" sz="1200" b="1" kern="1200" dirty="0" smtClean="0">
                <a:solidFill>
                  <a:schemeClr val="tx1"/>
                </a:solidFill>
                <a:effectLst/>
                <a:latin typeface="+mn-lt"/>
                <a:ea typeface="+mn-ea"/>
                <a:cs typeface="+mn-cs"/>
              </a:rPr>
              <a:t> = 1 for carriers and 0 for non-carriers). Here “ID” is a person’s identification number in a database; “Status” represents death (1) or censoring (0) of an individual at age “</a:t>
            </a:r>
            <a:r>
              <a:rPr lang="en-US" sz="1200" b="1" kern="1200" dirty="0" err="1" smtClean="0">
                <a:solidFill>
                  <a:schemeClr val="tx1"/>
                </a:solidFill>
                <a:effectLst/>
                <a:latin typeface="+mn-lt"/>
                <a:ea typeface="+mn-ea"/>
                <a:cs typeface="+mn-cs"/>
              </a:rPr>
              <a:t>Age.next</a:t>
            </a:r>
            <a:r>
              <a:rPr lang="en-US" sz="1200" b="1" kern="1200" dirty="0" smtClean="0">
                <a:solidFill>
                  <a:schemeClr val="tx1"/>
                </a:solidFill>
                <a:effectLst/>
                <a:latin typeface="+mn-lt"/>
                <a:ea typeface="+mn-ea"/>
                <a:cs typeface="+mn-cs"/>
              </a:rPr>
              <a:t>”; “DBP” is a physiological variable, which is diastolic blood pressure in this example.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33</a:t>
            </a:fld>
            <a:endParaRPr lang="en-US"/>
          </a:p>
        </p:txBody>
      </p:sp>
    </p:spTree>
    <p:extLst>
      <p:ext uri="{BB962C8B-B14F-4D97-AF65-F5344CB8AC3E}">
        <p14:creationId xmlns:p14="http://schemas.microsoft.com/office/powerpoint/2010/main" val="597198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Example of longitudinal data with genetic component </a:t>
            </a:r>
            <a:r>
              <a:rPr lang="en-US" sz="1200" b="1" i="1" kern="1200" dirty="0" smtClean="0">
                <a:solidFill>
                  <a:schemeClr val="tx1"/>
                </a:solidFill>
                <a:effectLst/>
                <a:latin typeface="+mn-lt"/>
                <a:ea typeface="+mn-ea"/>
                <a:cs typeface="+mn-cs"/>
              </a:rPr>
              <a:t>Z</a:t>
            </a:r>
            <a:r>
              <a:rPr lang="en-US" sz="1200" b="1" kern="1200" dirty="0" smtClean="0">
                <a:solidFill>
                  <a:schemeClr val="tx1"/>
                </a:solidFill>
                <a:effectLst/>
                <a:latin typeface="+mn-lt"/>
                <a:ea typeface="+mn-ea"/>
                <a:cs typeface="+mn-cs"/>
              </a:rPr>
              <a:t> presented as a dichotomous value of some genetic marker (</a:t>
            </a:r>
            <a:r>
              <a:rPr lang="en-US" sz="1200" b="1" i="1" kern="1200" dirty="0" smtClean="0">
                <a:solidFill>
                  <a:schemeClr val="tx1"/>
                </a:solidFill>
                <a:effectLst/>
                <a:latin typeface="+mn-lt"/>
                <a:ea typeface="+mn-ea"/>
                <a:cs typeface="+mn-cs"/>
              </a:rPr>
              <a:t>Z</a:t>
            </a:r>
            <a:r>
              <a:rPr lang="en-US" sz="1200" b="1" kern="1200" dirty="0" smtClean="0">
                <a:solidFill>
                  <a:schemeClr val="tx1"/>
                </a:solidFill>
                <a:effectLst/>
                <a:latin typeface="+mn-lt"/>
                <a:ea typeface="+mn-ea"/>
                <a:cs typeface="+mn-cs"/>
              </a:rPr>
              <a:t> = 1 for carriers and 0 for non-carriers). Here “ID” is a person’s identification number in a database; “Status” represents death (1) or censoring (0) of an individual at age “</a:t>
            </a:r>
            <a:r>
              <a:rPr lang="en-US" sz="1200" b="1" kern="1200" dirty="0" err="1" smtClean="0">
                <a:solidFill>
                  <a:schemeClr val="tx1"/>
                </a:solidFill>
                <a:effectLst/>
                <a:latin typeface="+mn-lt"/>
                <a:ea typeface="+mn-ea"/>
                <a:cs typeface="+mn-cs"/>
              </a:rPr>
              <a:t>Age.next</a:t>
            </a:r>
            <a:r>
              <a:rPr lang="en-US" sz="1200" b="1" kern="1200" dirty="0" smtClean="0">
                <a:solidFill>
                  <a:schemeClr val="tx1"/>
                </a:solidFill>
                <a:effectLst/>
                <a:latin typeface="+mn-lt"/>
                <a:ea typeface="+mn-ea"/>
                <a:cs typeface="+mn-cs"/>
              </a:rPr>
              <a:t>”; “DBP” is a physiological variable, which is diastolic blood pressure in this example.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34</a:t>
            </a:fld>
            <a:endParaRPr lang="en-US"/>
          </a:p>
        </p:txBody>
      </p:sp>
    </p:spTree>
    <p:extLst>
      <p:ext uri="{BB962C8B-B14F-4D97-AF65-F5344CB8AC3E}">
        <p14:creationId xmlns:p14="http://schemas.microsoft.com/office/powerpoint/2010/main" val="597198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based on conditional Gaussian property: </a:t>
            </a:r>
            <a:r>
              <a:rPr lang="en-US" sz="1200" i="1" dirty="0" smtClean="0"/>
              <a:t>T</a:t>
            </a:r>
            <a:r>
              <a:rPr lang="en-US" sz="1200" dirty="0" smtClean="0"/>
              <a:t> &gt; </a:t>
            </a:r>
            <a:r>
              <a:rPr lang="en-US" sz="1200" i="1" dirty="0" smtClean="0"/>
              <a:t>t</a:t>
            </a:r>
            <a:r>
              <a:rPr lang="en-US" sz="1200" dirty="0" smtClean="0"/>
              <a:t>. (include equations for m and gamma.)</a:t>
            </a:r>
          </a:p>
          <a:p>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37</a:t>
            </a:fld>
            <a:endParaRPr lang="en-US"/>
          </a:p>
        </p:txBody>
      </p:sp>
    </p:spTree>
    <p:extLst>
      <p:ext uri="{BB962C8B-B14F-4D97-AF65-F5344CB8AC3E}">
        <p14:creationId xmlns:p14="http://schemas.microsoft.com/office/powerpoint/2010/main" val="222881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4</a:t>
            </a:fld>
            <a:endParaRPr lang="en-US"/>
          </a:p>
        </p:txBody>
      </p:sp>
    </p:spTree>
    <p:extLst>
      <p:ext uri="{BB962C8B-B14F-4D97-AF65-F5344CB8AC3E}">
        <p14:creationId xmlns:p14="http://schemas.microsoft.com/office/powerpoint/2010/main" val="1174537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Related time-to-event</a:t>
            </a:r>
            <a:r>
              <a:rPr lang="en-US" baseline="0" dirty="0" smtClean="0"/>
              <a:t> </a:t>
            </a:r>
            <a:r>
              <a:rPr lang="mr-IN" baseline="0" dirty="0" smtClean="0"/>
              <a:t>–</a:t>
            </a:r>
            <a:r>
              <a:rPr lang="en-US" baseline="0" dirty="0" smtClean="0"/>
              <a:t> mortality or system failure.</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6</a:t>
            </a:fld>
            <a:endParaRPr lang="en-US"/>
          </a:p>
        </p:txBody>
      </p:sp>
    </p:spTree>
    <p:extLst>
      <p:ext uri="{BB962C8B-B14F-4D97-AF65-F5344CB8AC3E}">
        <p14:creationId xmlns:p14="http://schemas.microsoft.com/office/powerpoint/2010/main" val="3751017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Related time-to-event</a:t>
            </a:r>
            <a:r>
              <a:rPr lang="en-US" baseline="0" dirty="0" smtClean="0"/>
              <a:t> </a:t>
            </a:r>
            <a:r>
              <a:rPr lang="mr-IN" baseline="0" dirty="0" smtClean="0"/>
              <a:t>–</a:t>
            </a:r>
            <a:r>
              <a:rPr lang="en-US" baseline="0" dirty="0" smtClean="0"/>
              <a:t> mortality or system failure.</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7</a:t>
            </a:fld>
            <a:endParaRPr lang="en-US"/>
          </a:p>
        </p:txBody>
      </p:sp>
    </p:spTree>
    <p:extLst>
      <p:ext uri="{BB962C8B-B14F-4D97-AF65-F5344CB8AC3E}">
        <p14:creationId xmlns:p14="http://schemas.microsoft.com/office/powerpoint/2010/main" val="3751017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They developed a mathematical model that describes mechanisms of physiological aging and mortality in human organism.</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An aging is represented in changes of vector of physiological variables (biomarkers, covariates) that describe the state of an organism.</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000" dirty="0" smtClean="0"/>
          </a:p>
          <a:p>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8</a:t>
            </a:fld>
            <a:endParaRPr lang="en-US"/>
          </a:p>
        </p:txBody>
      </p:sp>
    </p:spTree>
    <p:extLst>
      <p:ext uri="{BB962C8B-B14F-4D97-AF65-F5344CB8AC3E}">
        <p14:creationId xmlns:p14="http://schemas.microsoft.com/office/powerpoint/2010/main" val="3751017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Determenistic</a:t>
            </a:r>
            <a:r>
              <a:rPr lang="en-US" dirty="0" smtClean="0"/>
              <a:t> effect</a:t>
            </a:r>
            <a:r>
              <a:rPr lang="en-US" baseline="0" dirty="0" smtClean="0"/>
              <a:t> are some physiological regularities describing aging-relating changes, In case of technical systems it can be some functions (regularities) of their deterioration. </a:t>
            </a:r>
            <a:r>
              <a:rPr lang="ru-RU" baseline="0" dirty="0" err="1" smtClean="0"/>
              <a:t>Ксай</a:t>
            </a:r>
            <a:r>
              <a:rPr lang="ru-RU" baseline="0" dirty="0" smtClean="0"/>
              <a:t> </a:t>
            </a:r>
            <a:r>
              <a:rPr lang="mr-IN" baseline="0" dirty="0" smtClean="0"/>
              <a:t>–</a:t>
            </a:r>
            <a:r>
              <a:rPr lang="ru-RU" baseline="0" dirty="0" smtClean="0"/>
              <a:t> не зависит от </a:t>
            </a:r>
            <a:r>
              <a:rPr lang="en-US" baseline="0" dirty="0" smtClean="0"/>
              <a:t>x (</a:t>
            </a:r>
            <a:r>
              <a:rPr lang="ru-RU" baseline="0" dirty="0" smtClean="0"/>
              <a:t>иначе теряется </a:t>
            </a:r>
            <a:r>
              <a:rPr lang="ru-RU" baseline="0" dirty="0" err="1" smtClean="0"/>
              <a:t>гауссовость</a:t>
            </a:r>
            <a:r>
              <a:rPr lang="en-US" baseline="0" dirty="0" smtClean="0"/>
              <a:t>)</a:t>
            </a:r>
            <a:r>
              <a:rPr lang="ru-RU" baseline="0" dirty="0" smtClean="0"/>
              <a:t> и может быть каким угодно в рамках модели.</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9</a:t>
            </a:fld>
            <a:endParaRPr lang="en-US"/>
          </a:p>
        </p:txBody>
      </p:sp>
    </p:spTree>
    <p:extLst>
      <p:ext uri="{BB962C8B-B14F-4D97-AF65-F5344CB8AC3E}">
        <p14:creationId xmlns:p14="http://schemas.microsoft.com/office/powerpoint/2010/main" val="3751017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1143000" y="685800"/>
            <a:ext cx="4572000" cy="3429000"/>
          </a:xfrm>
          <a:ln/>
        </p:spPr>
      </p:sp>
      <p:sp>
        <p:nvSpPr>
          <p:cNvPr id="61443"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61444" name="Slide Number Placeholder 3"/>
          <p:cNvSpPr>
            <a:spLocks noGrp="1"/>
          </p:cNvSpPr>
          <p:nvPr>
            <p:ph type="sldNum" sz="quarter" idx="5"/>
          </p:nvPr>
        </p:nvSpPr>
        <p:spPr>
          <a:noFill/>
        </p:spPr>
        <p:txBody>
          <a:bodyPr/>
          <a:lstStyle/>
          <a:p>
            <a:fld id="{4B72957E-E75C-4FC9-924C-7F65DEA3526D}" type="slidenum">
              <a:rPr lang="en-US" smtClean="0">
                <a:latin typeface="Arial" pitchFamily="34" charset="0"/>
              </a:rPr>
              <a:pPr/>
              <a:t>10</a:t>
            </a:fld>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a:t>
            </a:r>
            <a:r>
              <a:rPr lang="ru-RU" baseline="0" dirty="0" smtClean="0"/>
              <a:t> основе новой (2007) модели лежат две вещи: </a:t>
            </a:r>
            <a:r>
              <a:rPr lang="en-US" baseline="0" dirty="0" smtClean="0"/>
              <a:t>dynamic of aging (deterioration) and survival outcome (i.e. event).</a:t>
            </a:r>
            <a:r>
              <a:rPr lang="ru-RU" baseline="0" dirty="0" smtClean="0"/>
              <a:t> </a:t>
            </a:r>
          </a:p>
          <a:p>
            <a:endParaRPr lang="ru-RU" baseline="0" dirty="0" smtClean="0"/>
          </a:p>
          <a:p>
            <a:r>
              <a:rPr lang="ru-RU" baseline="0" dirty="0" smtClean="0"/>
              <a:t>Вначале были </a:t>
            </a:r>
            <a:r>
              <a:rPr lang="ru-RU" baseline="0" dirty="0" err="1" smtClean="0"/>
              <a:t>лайф</a:t>
            </a:r>
            <a:r>
              <a:rPr lang="ru-RU" baseline="0" dirty="0" smtClean="0"/>
              <a:t> таблицы</a:t>
            </a:r>
            <a:r>
              <a:rPr lang="en-US" baseline="0" dirty="0" smtClean="0"/>
              <a:t> </a:t>
            </a:r>
            <a:r>
              <a:rPr lang="ru-RU" baseline="0" dirty="0" smtClean="0"/>
              <a:t>и задавались вопросами что такое старение. Начали измерять некоторые характеристики с возрастом.</a:t>
            </a:r>
            <a:r>
              <a:rPr lang="en-US" baseline="0" dirty="0" smtClean="0"/>
              <a:t> </a:t>
            </a:r>
            <a:r>
              <a:rPr lang="ru-RU" baseline="0" dirty="0" err="1" smtClean="0"/>
              <a:t>Биодемографы</a:t>
            </a:r>
            <a:r>
              <a:rPr lang="ru-RU" baseline="0" dirty="0" smtClean="0"/>
              <a:t> связали физиологические характеристики с </a:t>
            </a:r>
            <a:r>
              <a:rPr lang="ru-RU" baseline="0" dirty="0" err="1" smtClean="0"/>
              <a:t>лайф</a:t>
            </a:r>
            <a:r>
              <a:rPr lang="ru-RU" baseline="0" dirty="0" smtClean="0"/>
              <a:t> </a:t>
            </a:r>
            <a:r>
              <a:rPr lang="ru-RU" baseline="0" dirty="0" err="1" smtClean="0"/>
              <a:t>таблами</a:t>
            </a:r>
            <a:r>
              <a:rPr lang="ru-RU" baseline="0" dirty="0" smtClean="0"/>
              <a:t> (</a:t>
            </a:r>
            <a:r>
              <a:rPr lang="ru-RU" baseline="0" dirty="0" err="1" smtClean="0"/>
              <a:t>модел</a:t>
            </a:r>
            <a:r>
              <a:rPr lang="ru-RU" baseline="0" dirty="0" smtClean="0"/>
              <a:t> </a:t>
            </a:r>
            <a:r>
              <a:rPr lang="en-US" baseline="0" dirty="0" err="1" smtClean="0"/>
              <a:t>Strechler-Mildwan</a:t>
            </a:r>
            <a:r>
              <a:rPr lang="ru-RU" baseline="0" dirty="0" smtClean="0"/>
              <a:t>).</a:t>
            </a:r>
            <a:r>
              <a:rPr lang="en-US" baseline="0" dirty="0" smtClean="0"/>
              <a:t> </a:t>
            </a:r>
            <a:endParaRPr lang="en-US" dirty="0" smtClean="0"/>
          </a:p>
          <a:p>
            <a:endParaRPr lang="en-US" dirty="0" smtClean="0"/>
          </a:p>
          <a:p>
            <a:r>
              <a:rPr lang="en-US" dirty="0" smtClean="0"/>
              <a:t>Illustration of hypothetical two-dimensional U-shaped mortality risks (quadratic hazards) considered as a function of two risk factors Y1x and Y2x (e.g., physiological variables) for the 30 and 80 years old individuals. (by A.I. Yashin, 2015) </a:t>
            </a:r>
            <a:endParaRPr lang="en-US" dirty="0"/>
          </a:p>
        </p:txBody>
      </p:sp>
      <p:sp>
        <p:nvSpPr>
          <p:cNvPr id="4" name="Slide Number Placeholder 3"/>
          <p:cNvSpPr>
            <a:spLocks noGrp="1"/>
          </p:cNvSpPr>
          <p:nvPr>
            <p:ph type="sldNum" sz="quarter" idx="10"/>
          </p:nvPr>
        </p:nvSpPr>
        <p:spPr/>
        <p:txBody>
          <a:bodyPr/>
          <a:lstStyle/>
          <a:p>
            <a:fld id="{A67C8EE0-35F5-CC4A-BF61-FB189FEAFC58}" type="slidenum">
              <a:rPr lang="en-US" smtClean="0"/>
              <a:t>11</a:t>
            </a:fld>
            <a:endParaRPr lang="en-US"/>
          </a:p>
        </p:txBody>
      </p:sp>
    </p:spTree>
    <p:extLst>
      <p:ext uri="{BB962C8B-B14F-4D97-AF65-F5344CB8AC3E}">
        <p14:creationId xmlns:p14="http://schemas.microsoft.com/office/powerpoint/2010/main" val="3612351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CBB06C-8382-2C46-8234-C9DBAB0EA7C9}" type="datetime1">
              <a:rPr lang="en-US" smtClean="0"/>
              <a:t>20/08/17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3E2E7-FBB7-8141-A056-963BA0FB7756}" type="slidenum">
              <a:rPr lang="en-US" smtClean="0"/>
              <a:t>‹#›</a:t>
            </a:fld>
            <a:endParaRPr lang="en-US"/>
          </a:p>
        </p:txBody>
      </p:sp>
    </p:spTree>
    <p:extLst>
      <p:ext uri="{BB962C8B-B14F-4D97-AF65-F5344CB8AC3E}">
        <p14:creationId xmlns:p14="http://schemas.microsoft.com/office/powerpoint/2010/main" val="2506157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0EE012-0EA7-1349-AA05-9E823488F7CD}" type="datetime1">
              <a:rPr lang="en-US" smtClean="0"/>
              <a:t>20/08/17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3E2E7-FBB7-8141-A056-963BA0FB7756}" type="slidenum">
              <a:rPr lang="en-US" smtClean="0"/>
              <a:t>‹#›</a:t>
            </a:fld>
            <a:endParaRPr lang="en-US"/>
          </a:p>
        </p:txBody>
      </p:sp>
    </p:spTree>
    <p:extLst>
      <p:ext uri="{BB962C8B-B14F-4D97-AF65-F5344CB8AC3E}">
        <p14:creationId xmlns:p14="http://schemas.microsoft.com/office/powerpoint/2010/main" val="2571352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9E0242-83D2-924B-BBC7-5E79B62F1F99}" type="datetime1">
              <a:rPr lang="en-US" smtClean="0"/>
              <a:t>20/08/17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3E2E7-FBB7-8141-A056-963BA0FB7756}" type="slidenum">
              <a:rPr lang="en-US" smtClean="0"/>
              <a:t>‹#›</a:t>
            </a:fld>
            <a:endParaRPr lang="en-US"/>
          </a:p>
        </p:txBody>
      </p:sp>
    </p:spTree>
    <p:extLst>
      <p:ext uri="{BB962C8B-B14F-4D97-AF65-F5344CB8AC3E}">
        <p14:creationId xmlns:p14="http://schemas.microsoft.com/office/powerpoint/2010/main" val="155216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09A35-812A-104F-A482-6761D9564666}" type="datetime1">
              <a:rPr lang="en-US" smtClean="0"/>
              <a:t>20/08/17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3E2E7-FBB7-8141-A056-963BA0FB7756}" type="slidenum">
              <a:rPr lang="en-US" smtClean="0"/>
              <a:t>‹#›</a:t>
            </a:fld>
            <a:endParaRPr lang="en-US"/>
          </a:p>
        </p:txBody>
      </p:sp>
    </p:spTree>
    <p:extLst>
      <p:ext uri="{BB962C8B-B14F-4D97-AF65-F5344CB8AC3E}">
        <p14:creationId xmlns:p14="http://schemas.microsoft.com/office/powerpoint/2010/main" val="173159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5A2DBF-E0C6-D243-9BC0-EF8751E1C10A}" type="datetime1">
              <a:rPr lang="en-US" smtClean="0"/>
              <a:t>20/08/17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3E2E7-FBB7-8141-A056-963BA0FB7756}" type="slidenum">
              <a:rPr lang="en-US" smtClean="0"/>
              <a:t>‹#›</a:t>
            </a:fld>
            <a:endParaRPr lang="en-US"/>
          </a:p>
        </p:txBody>
      </p:sp>
    </p:spTree>
    <p:extLst>
      <p:ext uri="{BB962C8B-B14F-4D97-AF65-F5344CB8AC3E}">
        <p14:creationId xmlns:p14="http://schemas.microsoft.com/office/powerpoint/2010/main" val="1232104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44D77D-E054-2744-8489-DD69A2A88FF7}" type="datetime1">
              <a:rPr lang="en-US" smtClean="0"/>
              <a:t>20/08/17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3E2E7-FBB7-8141-A056-963BA0FB7756}" type="slidenum">
              <a:rPr lang="en-US" smtClean="0"/>
              <a:t>‹#›</a:t>
            </a:fld>
            <a:endParaRPr lang="en-US"/>
          </a:p>
        </p:txBody>
      </p:sp>
    </p:spTree>
    <p:extLst>
      <p:ext uri="{BB962C8B-B14F-4D97-AF65-F5344CB8AC3E}">
        <p14:creationId xmlns:p14="http://schemas.microsoft.com/office/powerpoint/2010/main" val="366711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5AF3D1-9FB1-3F49-B1F7-74A3A59BFF86}" type="datetime1">
              <a:rPr lang="en-US" smtClean="0"/>
              <a:t>20/08/17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23E2E7-FBB7-8141-A056-963BA0FB7756}" type="slidenum">
              <a:rPr lang="en-US" smtClean="0"/>
              <a:t>‹#›</a:t>
            </a:fld>
            <a:endParaRPr lang="en-US"/>
          </a:p>
        </p:txBody>
      </p:sp>
    </p:spTree>
    <p:extLst>
      <p:ext uri="{BB962C8B-B14F-4D97-AF65-F5344CB8AC3E}">
        <p14:creationId xmlns:p14="http://schemas.microsoft.com/office/powerpoint/2010/main" val="330659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28104F-C2BE-CA48-A3C4-DE3B9E784950}" type="datetime1">
              <a:rPr lang="en-US" smtClean="0"/>
              <a:t>20/08/17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23E2E7-FBB7-8141-A056-963BA0FB7756}" type="slidenum">
              <a:rPr lang="en-US" smtClean="0"/>
              <a:t>‹#›</a:t>
            </a:fld>
            <a:endParaRPr lang="en-US"/>
          </a:p>
        </p:txBody>
      </p:sp>
    </p:spTree>
    <p:extLst>
      <p:ext uri="{BB962C8B-B14F-4D97-AF65-F5344CB8AC3E}">
        <p14:creationId xmlns:p14="http://schemas.microsoft.com/office/powerpoint/2010/main" val="2626788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1EC925-2196-1048-A874-5AC542CF40A3}" type="datetime1">
              <a:rPr lang="en-US" smtClean="0"/>
              <a:t>20/08/17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23E2E7-FBB7-8141-A056-963BA0FB7756}" type="slidenum">
              <a:rPr lang="en-US" smtClean="0"/>
              <a:t>‹#›</a:t>
            </a:fld>
            <a:endParaRPr lang="en-US"/>
          </a:p>
        </p:txBody>
      </p:sp>
    </p:spTree>
    <p:extLst>
      <p:ext uri="{BB962C8B-B14F-4D97-AF65-F5344CB8AC3E}">
        <p14:creationId xmlns:p14="http://schemas.microsoft.com/office/powerpoint/2010/main" val="2271960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4537AA-1F4B-B742-8219-C613AA5B2562}" type="datetime1">
              <a:rPr lang="en-US" smtClean="0"/>
              <a:t>20/08/17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3E2E7-FBB7-8141-A056-963BA0FB7756}" type="slidenum">
              <a:rPr lang="en-US" smtClean="0"/>
              <a:t>‹#›</a:t>
            </a:fld>
            <a:endParaRPr lang="en-US"/>
          </a:p>
        </p:txBody>
      </p:sp>
    </p:spTree>
    <p:extLst>
      <p:ext uri="{BB962C8B-B14F-4D97-AF65-F5344CB8AC3E}">
        <p14:creationId xmlns:p14="http://schemas.microsoft.com/office/powerpoint/2010/main" val="3737250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0EF81F-A5F1-7D42-A018-894B64F1AA92}" type="datetime1">
              <a:rPr lang="en-US" smtClean="0"/>
              <a:t>20/08/17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3E2E7-FBB7-8141-A056-963BA0FB7756}" type="slidenum">
              <a:rPr lang="en-US" smtClean="0"/>
              <a:t>‹#›</a:t>
            </a:fld>
            <a:endParaRPr lang="en-US"/>
          </a:p>
        </p:txBody>
      </p:sp>
    </p:spTree>
    <p:extLst>
      <p:ext uri="{BB962C8B-B14F-4D97-AF65-F5344CB8AC3E}">
        <p14:creationId xmlns:p14="http://schemas.microsoft.com/office/powerpoint/2010/main" val="336621358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AE2D2-4F20-F342-A236-5DDF98CD2D49}" type="datetime1">
              <a:rPr lang="en-US" smtClean="0"/>
              <a:t>20/08/17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23E2E7-FBB7-8141-A056-963BA0FB7756}" type="slidenum">
              <a:rPr lang="en-US" smtClean="0"/>
              <a:t>‹#›</a:t>
            </a:fld>
            <a:endParaRPr lang="en-US"/>
          </a:p>
        </p:txBody>
      </p:sp>
    </p:spTree>
    <p:extLst>
      <p:ext uri="{BB962C8B-B14F-4D97-AF65-F5344CB8AC3E}">
        <p14:creationId xmlns:p14="http://schemas.microsoft.com/office/powerpoint/2010/main" val="1569671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ran.r-project.org/web/packages/stpm/index.html" TargetMode="External"/><Relationship Id="rId3" Type="http://schemas.openxmlformats.org/officeDocument/2006/relationships/hyperlink" Target="https://github.com/izhbannikov/sp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s://cran.r-project.org/package=stp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hyperlink" Target="https://github.com/izhbannikov/sp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github.com/izhbannikov/ACMBCB2017_SPM_Tutorial"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izhbannikov/ACMBCB2017_SPM_Tutorial" TargetMode="Externa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mailto:konstantin.arbeev@duke.edu" TargetMode="External"/><Relationship Id="rId4" Type="http://schemas.openxmlformats.org/officeDocument/2006/relationships/hyperlink" Target="mailto:aiy@duke.edu" TargetMode="External"/><Relationship Id="rId1" Type="http://schemas.openxmlformats.org/officeDocument/2006/relationships/slideLayout" Target="../slideLayouts/slideLayout2.xml"/><Relationship Id="rId2" Type="http://schemas.openxmlformats.org/officeDocument/2006/relationships/hyperlink" Target="mailto:ilya.zhbannikov@duke.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04983"/>
            <a:ext cx="7772400" cy="2481217"/>
          </a:xfrm>
        </p:spPr>
        <p:txBody>
          <a:bodyPr>
            <a:normAutofit fontScale="90000"/>
          </a:bodyPr>
          <a:lstStyle/>
          <a:p>
            <a:r>
              <a:rPr lang="en-US" sz="3600" dirty="0"/>
              <a:t>Stochastic Process Model and Its Applications to Analysis of Longitudinal Data</a:t>
            </a:r>
            <a:r>
              <a:rPr lang="en-US" dirty="0" smtClean="0"/>
              <a:t/>
            </a:r>
            <a:br>
              <a:rPr lang="en-US" dirty="0" smtClean="0"/>
            </a:br>
            <a:r>
              <a:rPr lang="en-US" sz="2800" dirty="0" smtClean="0"/>
              <a:t>ACM-BCB 2017, Boston, MA</a:t>
            </a:r>
            <a:br>
              <a:rPr lang="en-US" sz="2800" dirty="0" smtClean="0"/>
            </a:br>
            <a:r>
              <a:rPr lang="en-US" sz="2800" dirty="0" smtClean="0"/>
              <a:t> 08/20/2017</a:t>
            </a:r>
            <a:endParaRPr lang="en-US" sz="2800" dirty="0"/>
          </a:p>
        </p:txBody>
      </p:sp>
      <p:sp>
        <p:nvSpPr>
          <p:cNvPr id="3" name="Subtitle 2"/>
          <p:cNvSpPr>
            <a:spLocks noGrp="1"/>
          </p:cNvSpPr>
          <p:nvPr>
            <p:ph type="subTitle" idx="1"/>
          </p:nvPr>
        </p:nvSpPr>
        <p:spPr>
          <a:xfrm>
            <a:off x="1371600" y="3603450"/>
            <a:ext cx="6400800" cy="2023248"/>
          </a:xfrm>
        </p:spPr>
        <p:txBody>
          <a:bodyPr>
            <a:normAutofit fontScale="92500" lnSpcReduction="10000"/>
          </a:bodyPr>
          <a:lstStyle/>
          <a:p>
            <a:r>
              <a:rPr lang="en-US" sz="2400" dirty="0" smtClean="0"/>
              <a:t>Ilya Zhbannikov</a:t>
            </a:r>
          </a:p>
          <a:p>
            <a:r>
              <a:rPr lang="en-US" sz="2400" dirty="0" smtClean="0"/>
              <a:t>Konstantin </a:t>
            </a:r>
            <a:r>
              <a:rPr lang="en-US" sz="2400" dirty="0" err="1" smtClean="0"/>
              <a:t>Arbeev</a:t>
            </a:r>
            <a:endParaRPr lang="en-US" sz="2400" dirty="0" smtClean="0"/>
          </a:p>
          <a:p>
            <a:r>
              <a:rPr lang="en-US" sz="2400" dirty="0" err="1" smtClean="0"/>
              <a:t>Anatoliy</a:t>
            </a:r>
            <a:r>
              <a:rPr lang="en-US" sz="2400" dirty="0" smtClean="0"/>
              <a:t> Yashin</a:t>
            </a:r>
          </a:p>
          <a:p>
            <a:r>
              <a:rPr lang="en-US" sz="2800" dirty="0" smtClean="0"/>
              <a:t>Duke University, Social Science Research Institute</a:t>
            </a:r>
            <a:endParaRPr lang="en-US" sz="2800" dirty="0"/>
          </a:p>
        </p:txBody>
      </p:sp>
    </p:spTree>
    <p:extLst>
      <p:ext uri="{BB962C8B-B14F-4D97-AF65-F5344CB8AC3E}">
        <p14:creationId xmlns:p14="http://schemas.microsoft.com/office/powerpoint/2010/main" val="568553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4" descr="figure4a"/>
          <p:cNvPicPr>
            <a:picLocks noChangeAspect="1" noChangeArrowheads="1"/>
          </p:cNvPicPr>
          <p:nvPr/>
        </p:nvPicPr>
        <p:blipFill>
          <a:blip r:embed="rId3" cstate="print"/>
          <a:srcRect/>
          <a:stretch>
            <a:fillRect/>
          </a:stretch>
        </p:blipFill>
        <p:spPr bwMode="auto">
          <a:xfrm>
            <a:off x="0" y="0"/>
            <a:ext cx="4572000" cy="3429000"/>
          </a:xfrm>
          <a:prstGeom prst="rect">
            <a:avLst/>
          </a:prstGeom>
          <a:ln>
            <a:noFill/>
          </a:ln>
          <a:effectLst/>
        </p:spPr>
      </p:pic>
      <p:pic>
        <p:nvPicPr>
          <p:cNvPr id="26628" name="Picture 6" descr="figure4b"/>
          <p:cNvPicPr>
            <a:picLocks noChangeAspect="1" noChangeArrowheads="1"/>
          </p:cNvPicPr>
          <p:nvPr/>
        </p:nvPicPr>
        <p:blipFill>
          <a:blip r:embed="rId4" cstate="print"/>
          <a:srcRect/>
          <a:stretch>
            <a:fillRect/>
          </a:stretch>
        </p:blipFill>
        <p:spPr bwMode="auto">
          <a:xfrm>
            <a:off x="4572000" y="0"/>
            <a:ext cx="4572000" cy="3429000"/>
          </a:xfrm>
          <a:prstGeom prst="rect">
            <a:avLst/>
          </a:prstGeom>
          <a:ln>
            <a:noFill/>
          </a:ln>
          <a:effectLst/>
        </p:spPr>
      </p:pic>
      <p:sp>
        <p:nvSpPr>
          <p:cNvPr id="26629" name="Text Box 7"/>
          <p:cNvSpPr txBox="1">
            <a:spLocks noChangeArrowheads="1"/>
          </p:cNvSpPr>
          <p:nvPr/>
        </p:nvSpPr>
        <p:spPr bwMode="auto">
          <a:xfrm>
            <a:off x="128588" y="5181600"/>
            <a:ext cx="8839200" cy="1323439"/>
          </a:xfrm>
          <a:prstGeom prst="rect">
            <a:avLst/>
          </a:prstGeom>
          <a:noFill/>
          <a:ln>
            <a:headEnd/>
            <a:tailEnd/>
          </a:ln>
        </p:spPr>
        <p:style>
          <a:lnRef idx="0">
            <a:schemeClr val="accent3"/>
          </a:lnRef>
          <a:fillRef idx="3">
            <a:schemeClr val="accent3"/>
          </a:fillRef>
          <a:effectRef idx="3">
            <a:schemeClr val="accent3"/>
          </a:effectRef>
          <a:fontRef idx="minor">
            <a:schemeClr val="lt1"/>
          </a:fontRef>
        </p:style>
        <p:txBody>
          <a:bodyPr>
            <a:spAutoFit/>
          </a:bodyPr>
          <a:lstStyle/>
          <a:p>
            <a:pPr algn="just">
              <a:spcBef>
                <a:spcPct val="50000"/>
              </a:spcBef>
            </a:pPr>
            <a:r>
              <a:rPr lang="en-US" sz="2000" b="1" dirty="0" smtClean="0">
                <a:solidFill>
                  <a:srgbClr val="0000FF"/>
                </a:solidFill>
                <a:latin typeface="Times New Roman" pitchFamily="18" charset="0"/>
                <a:cs typeface="Times New Roman" pitchFamily="18" charset="0"/>
              </a:rPr>
              <a:t>Schematic illustration of SPM: Increase </a:t>
            </a:r>
            <a:r>
              <a:rPr lang="en-US" sz="2000" b="1" dirty="0">
                <a:solidFill>
                  <a:srgbClr val="0000FF"/>
                </a:solidFill>
                <a:latin typeface="Times New Roman" pitchFamily="18" charset="0"/>
                <a:cs typeface="Times New Roman" pitchFamily="18" charset="0"/>
              </a:rPr>
              <a:t>in mortality risks </a:t>
            </a:r>
            <a:r>
              <a:rPr lang="en-US" sz="2000" b="1" dirty="0" smtClean="0">
                <a:solidFill>
                  <a:srgbClr val="0000FF"/>
                </a:solidFill>
                <a:latin typeface="Times New Roman" pitchFamily="18" charset="0"/>
                <a:cs typeface="Times New Roman" pitchFamily="18" charset="0"/>
              </a:rPr>
              <a:t>compared </a:t>
            </a:r>
            <a:r>
              <a:rPr lang="en-US" sz="2000" b="1" dirty="0">
                <a:solidFill>
                  <a:srgbClr val="0000FF"/>
                </a:solidFill>
                <a:latin typeface="Times New Roman" pitchFamily="18" charset="0"/>
                <a:cs typeface="Times New Roman" pitchFamily="18" charset="0"/>
              </a:rPr>
              <a:t>to the baseline </a:t>
            </a:r>
            <a:r>
              <a:rPr lang="en-US" sz="2000" b="1" dirty="0" smtClean="0">
                <a:solidFill>
                  <a:srgbClr val="0000FF"/>
                </a:solidFill>
                <a:latin typeface="Times New Roman" pitchFamily="18" charset="0"/>
                <a:cs typeface="Times New Roman" pitchFamily="18" charset="0"/>
              </a:rPr>
              <a:t>mortality (corresponds to zero level) </a:t>
            </a:r>
            <a:r>
              <a:rPr lang="en-US" sz="2000" b="1" dirty="0">
                <a:solidFill>
                  <a:srgbClr val="0000FF"/>
                </a:solidFill>
                <a:latin typeface="Times New Roman" pitchFamily="18" charset="0"/>
                <a:cs typeface="Times New Roman" pitchFamily="18" charset="0"/>
              </a:rPr>
              <a:t>for carriers and non-carriers of a hypothetical </a:t>
            </a:r>
            <a:r>
              <a:rPr lang="en-US" sz="2000" b="1" dirty="0" smtClean="0">
                <a:solidFill>
                  <a:srgbClr val="0000FF"/>
                </a:solidFill>
                <a:latin typeface="Times New Roman" pitchFamily="18" charset="0"/>
                <a:cs typeface="Times New Roman" pitchFamily="18" charset="0"/>
              </a:rPr>
              <a:t>allele (</a:t>
            </a:r>
            <a:r>
              <a:rPr lang="en-US" sz="2000" b="1" i="1" dirty="0" smtClean="0">
                <a:solidFill>
                  <a:srgbClr val="0000FF"/>
                </a:solidFill>
                <a:latin typeface="Times New Roman" pitchFamily="18" charset="0"/>
                <a:cs typeface="Times New Roman" pitchFamily="18" charset="0"/>
              </a:rPr>
              <a:t>t</a:t>
            </a:r>
            <a:r>
              <a:rPr lang="en-US" sz="2000" b="1" dirty="0" smtClean="0">
                <a:solidFill>
                  <a:srgbClr val="0000FF"/>
                </a:solidFill>
                <a:latin typeface="Times New Roman" pitchFamily="18" charset="0"/>
                <a:cs typeface="Times New Roman" pitchFamily="18" charset="0"/>
              </a:rPr>
              <a:t> is age and </a:t>
            </a:r>
            <a:r>
              <a:rPr lang="en-US" sz="2000" b="1" i="1" dirty="0" err="1" smtClean="0">
                <a:solidFill>
                  <a:srgbClr val="0000FF"/>
                </a:solidFill>
                <a:latin typeface="Times New Roman" pitchFamily="18" charset="0"/>
                <a:cs typeface="Times New Roman" pitchFamily="18" charset="0"/>
              </a:rPr>
              <a:t>Y</a:t>
            </a:r>
            <a:r>
              <a:rPr lang="en-US" sz="2000" b="1" i="1" baseline="-25000" dirty="0" err="1" smtClean="0">
                <a:solidFill>
                  <a:srgbClr val="0000FF"/>
                </a:solidFill>
                <a:latin typeface="Times New Roman" pitchFamily="18" charset="0"/>
                <a:cs typeface="Times New Roman" pitchFamily="18" charset="0"/>
              </a:rPr>
              <a:t>t</a:t>
            </a:r>
            <a:r>
              <a:rPr lang="en-US" sz="2000" b="1" i="1" baseline="-25000" dirty="0" smtClean="0">
                <a:solidFill>
                  <a:srgbClr val="0000FF"/>
                </a:solidFill>
                <a:latin typeface="Times New Roman" pitchFamily="18" charset="0"/>
                <a:cs typeface="Times New Roman" pitchFamily="18" charset="0"/>
              </a:rPr>
              <a:t> </a:t>
            </a:r>
            <a:r>
              <a:rPr lang="en-US" sz="2000" b="1" dirty="0" smtClean="0">
                <a:solidFill>
                  <a:srgbClr val="0000FF"/>
                </a:solidFill>
                <a:latin typeface="Times New Roman" pitchFamily="18" charset="0"/>
                <a:cs typeface="Times New Roman" pitchFamily="18" charset="0"/>
              </a:rPr>
              <a:t>is the </a:t>
            </a:r>
            <a:r>
              <a:rPr lang="en-US" sz="2000" b="1" dirty="0">
                <a:solidFill>
                  <a:srgbClr val="0000FF"/>
                </a:solidFill>
                <a:latin typeface="Times New Roman" pitchFamily="18" charset="0"/>
                <a:cs typeface="Times New Roman" pitchFamily="18" charset="0"/>
              </a:rPr>
              <a:t>value of a hypothetical physiological </a:t>
            </a:r>
            <a:r>
              <a:rPr lang="en-US" sz="2000" b="1" dirty="0" smtClean="0">
                <a:solidFill>
                  <a:srgbClr val="0000FF"/>
                </a:solidFill>
                <a:latin typeface="Times New Roman" pitchFamily="18" charset="0"/>
                <a:cs typeface="Times New Roman" pitchFamily="18" charset="0"/>
              </a:rPr>
              <a:t>variable at </a:t>
            </a:r>
            <a:r>
              <a:rPr lang="en-US" sz="2000" b="1" dirty="0">
                <a:solidFill>
                  <a:srgbClr val="0000FF"/>
                </a:solidFill>
                <a:latin typeface="Times New Roman" pitchFamily="18" charset="0"/>
                <a:cs typeface="Times New Roman" pitchFamily="18" charset="0"/>
              </a:rPr>
              <a:t>this </a:t>
            </a:r>
            <a:r>
              <a:rPr lang="en-US" sz="2000" b="1" dirty="0" smtClean="0">
                <a:solidFill>
                  <a:srgbClr val="0000FF"/>
                </a:solidFill>
                <a:latin typeface="Times New Roman" pitchFamily="18" charset="0"/>
                <a:cs typeface="Times New Roman" pitchFamily="18" charset="0"/>
              </a:rPr>
              <a:t>age)</a:t>
            </a:r>
            <a:endParaRPr lang="en-US" sz="2000" b="1" dirty="0">
              <a:solidFill>
                <a:srgbClr val="0000FF"/>
              </a:solidFill>
              <a:latin typeface="Times New Roman" pitchFamily="18" charset="0"/>
              <a:cs typeface="Times New Roman" pitchFamily="18" charset="0"/>
            </a:endParaRPr>
          </a:p>
        </p:txBody>
      </p:sp>
      <p:sp>
        <p:nvSpPr>
          <p:cNvPr id="26630" name="Text Box 8"/>
          <p:cNvSpPr txBox="1">
            <a:spLocks noChangeArrowheads="1"/>
          </p:cNvSpPr>
          <p:nvPr/>
        </p:nvSpPr>
        <p:spPr bwMode="auto">
          <a:xfrm>
            <a:off x="6629400" y="3352800"/>
            <a:ext cx="2352675" cy="1474788"/>
          </a:xfrm>
          <a:prstGeom prst="rect">
            <a:avLst/>
          </a:prstGeom>
          <a:noFill/>
          <a:ln w="9525">
            <a:solidFill>
              <a:srgbClr val="00FF00"/>
            </a:solidFill>
            <a:prstDash val="dashDot"/>
            <a:miter lim="800000"/>
            <a:headEnd/>
            <a:tailEnd/>
          </a:ln>
        </p:spPr>
        <p:txBody>
          <a:bodyPr>
            <a:spAutoFit/>
          </a:bodyPr>
          <a:lstStyle/>
          <a:p>
            <a:pPr algn="just">
              <a:spcBef>
                <a:spcPct val="50000"/>
              </a:spcBef>
            </a:pPr>
            <a:r>
              <a:rPr lang="en-US" b="1" dirty="0"/>
              <a:t>age-specific physiological “norms” corresponding to the minimal mortality risk at respective ages</a:t>
            </a:r>
          </a:p>
        </p:txBody>
      </p:sp>
      <p:sp>
        <p:nvSpPr>
          <p:cNvPr id="26631" name="Line 14"/>
          <p:cNvSpPr>
            <a:spLocks noChangeShapeType="1"/>
          </p:cNvSpPr>
          <p:nvPr/>
        </p:nvSpPr>
        <p:spPr bwMode="auto">
          <a:xfrm flipH="1" flipV="1">
            <a:off x="7000875" y="2533650"/>
            <a:ext cx="161925" cy="819150"/>
          </a:xfrm>
          <a:prstGeom prst="line">
            <a:avLst/>
          </a:prstGeom>
          <a:noFill/>
          <a:ln w="9525">
            <a:solidFill>
              <a:srgbClr val="00FF00"/>
            </a:solidFill>
            <a:prstDash val="dashDot"/>
            <a:round/>
            <a:headEnd/>
            <a:tailEnd type="triangle" w="med" len="med"/>
          </a:ln>
        </p:spPr>
        <p:txBody>
          <a:bodyPr/>
          <a:lstStyle/>
          <a:p>
            <a:endParaRPr lang="en-US"/>
          </a:p>
        </p:txBody>
      </p:sp>
      <p:sp>
        <p:nvSpPr>
          <p:cNvPr id="26632" name="Line 15"/>
          <p:cNvSpPr>
            <a:spLocks noChangeShapeType="1"/>
          </p:cNvSpPr>
          <p:nvPr/>
        </p:nvSpPr>
        <p:spPr bwMode="auto">
          <a:xfrm flipH="1" flipV="1">
            <a:off x="2727325" y="2560638"/>
            <a:ext cx="3902075" cy="944562"/>
          </a:xfrm>
          <a:prstGeom prst="line">
            <a:avLst/>
          </a:prstGeom>
          <a:noFill/>
          <a:ln w="9525">
            <a:solidFill>
              <a:srgbClr val="00FF00"/>
            </a:solidFill>
            <a:prstDash val="dashDot"/>
            <a:round/>
            <a:headEnd/>
            <a:tailEnd type="triangle" w="med" len="med"/>
          </a:ln>
        </p:spPr>
        <p:txBody>
          <a:bodyPr/>
          <a:lstStyle/>
          <a:p>
            <a:endParaRPr lang="en-US"/>
          </a:p>
        </p:txBody>
      </p:sp>
      <p:sp>
        <p:nvSpPr>
          <p:cNvPr id="26633" name="Text Box 9"/>
          <p:cNvSpPr txBox="1">
            <a:spLocks noChangeArrowheads="1"/>
          </p:cNvSpPr>
          <p:nvPr/>
        </p:nvSpPr>
        <p:spPr bwMode="auto">
          <a:xfrm>
            <a:off x="3367088" y="3495675"/>
            <a:ext cx="2743200" cy="925513"/>
          </a:xfrm>
          <a:prstGeom prst="rect">
            <a:avLst/>
          </a:prstGeom>
          <a:noFill/>
          <a:ln w="9525">
            <a:solidFill>
              <a:srgbClr val="0000FF"/>
            </a:solidFill>
            <a:prstDash val="dash"/>
            <a:miter lim="800000"/>
            <a:headEnd/>
            <a:tailEnd/>
          </a:ln>
        </p:spPr>
        <p:txBody>
          <a:bodyPr>
            <a:spAutoFit/>
          </a:bodyPr>
          <a:lstStyle/>
          <a:p>
            <a:pPr algn="just">
              <a:spcBef>
                <a:spcPct val="50000"/>
              </a:spcBef>
            </a:pPr>
            <a:r>
              <a:rPr lang="en-US" b="1" dirty="0"/>
              <a:t>mean </a:t>
            </a:r>
            <a:r>
              <a:rPr lang="en-US" b="1" dirty="0" err="1"/>
              <a:t>allostatic</a:t>
            </a:r>
            <a:r>
              <a:rPr lang="en-US" b="1" dirty="0"/>
              <a:t> state that the trajectory of </a:t>
            </a:r>
            <a:r>
              <a:rPr lang="en-US" b="1" i="1" dirty="0" err="1"/>
              <a:t>Y</a:t>
            </a:r>
            <a:r>
              <a:rPr lang="en-US" b="1" i="1" baseline="-25000" dirty="0" err="1"/>
              <a:t>t</a:t>
            </a:r>
            <a:r>
              <a:rPr lang="en-US" b="1" dirty="0"/>
              <a:t> is forced to follow</a:t>
            </a:r>
          </a:p>
        </p:txBody>
      </p:sp>
      <p:sp>
        <p:nvSpPr>
          <p:cNvPr id="26634" name="Line 16"/>
          <p:cNvSpPr>
            <a:spLocks noChangeShapeType="1"/>
          </p:cNvSpPr>
          <p:nvPr/>
        </p:nvSpPr>
        <p:spPr bwMode="auto">
          <a:xfrm flipH="1" flipV="1">
            <a:off x="2916238" y="2132013"/>
            <a:ext cx="817562" cy="1363662"/>
          </a:xfrm>
          <a:prstGeom prst="line">
            <a:avLst/>
          </a:prstGeom>
          <a:noFill/>
          <a:ln w="9525">
            <a:solidFill>
              <a:srgbClr val="0000FF"/>
            </a:solidFill>
            <a:prstDash val="dash"/>
            <a:round/>
            <a:headEnd/>
            <a:tailEnd type="triangle" w="med" len="med"/>
          </a:ln>
        </p:spPr>
        <p:txBody>
          <a:bodyPr/>
          <a:lstStyle/>
          <a:p>
            <a:endParaRPr lang="en-US"/>
          </a:p>
        </p:txBody>
      </p:sp>
      <p:sp>
        <p:nvSpPr>
          <p:cNvPr id="26635" name="Line 17"/>
          <p:cNvSpPr>
            <a:spLocks noChangeShapeType="1"/>
          </p:cNvSpPr>
          <p:nvPr/>
        </p:nvSpPr>
        <p:spPr bwMode="auto">
          <a:xfrm flipV="1">
            <a:off x="5562600" y="2665413"/>
            <a:ext cx="493713" cy="830262"/>
          </a:xfrm>
          <a:prstGeom prst="line">
            <a:avLst/>
          </a:prstGeom>
          <a:noFill/>
          <a:ln w="9525">
            <a:solidFill>
              <a:srgbClr val="0000FF"/>
            </a:solidFill>
            <a:prstDash val="dash"/>
            <a:round/>
            <a:headEnd/>
            <a:tailEnd type="triangle" w="med" len="med"/>
          </a:ln>
        </p:spPr>
        <p:txBody>
          <a:bodyPr/>
          <a:lstStyle/>
          <a:p>
            <a:endParaRPr lang="en-US"/>
          </a:p>
        </p:txBody>
      </p:sp>
      <p:sp>
        <p:nvSpPr>
          <p:cNvPr id="26636" name="Text Box 10"/>
          <p:cNvSpPr txBox="1">
            <a:spLocks noChangeArrowheads="1"/>
          </p:cNvSpPr>
          <p:nvPr/>
        </p:nvSpPr>
        <p:spPr bwMode="auto">
          <a:xfrm>
            <a:off x="3148013" y="4500563"/>
            <a:ext cx="3276600" cy="376237"/>
          </a:xfrm>
          <a:prstGeom prst="rect">
            <a:avLst/>
          </a:prstGeom>
          <a:noFill/>
          <a:ln w="9525">
            <a:solidFill>
              <a:schemeClr val="tx1"/>
            </a:solidFill>
            <a:miter lim="800000"/>
            <a:headEnd/>
            <a:tailEnd/>
          </a:ln>
        </p:spPr>
        <p:txBody>
          <a:bodyPr>
            <a:spAutoFit/>
          </a:bodyPr>
          <a:lstStyle/>
          <a:p>
            <a:pPr algn="just">
              <a:spcBef>
                <a:spcPct val="50000"/>
              </a:spcBef>
            </a:pPr>
            <a:r>
              <a:rPr lang="en-US" b="1" dirty="0"/>
              <a:t>quadratic hazard term at age </a:t>
            </a:r>
            <a:r>
              <a:rPr lang="en-US" b="1" i="1" dirty="0"/>
              <a:t>t</a:t>
            </a:r>
          </a:p>
        </p:txBody>
      </p:sp>
      <p:sp>
        <p:nvSpPr>
          <p:cNvPr id="26637" name="Line 18"/>
          <p:cNvSpPr>
            <a:spLocks noChangeShapeType="1"/>
          </p:cNvSpPr>
          <p:nvPr/>
        </p:nvSpPr>
        <p:spPr bwMode="auto">
          <a:xfrm flipH="1" flipV="1">
            <a:off x="2787650" y="2303463"/>
            <a:ext cx="534988" cy="2201862"/>
          </a:xfrm>
          <a:prstGeom prst="line">
            <a:avLst/>
          </a:prstGeom>
          <a:noFill/>
          <a:ln w="9525">
            <a:solidFill>
              <a:schemeClr val="tx1"/>
            </a:solidFill>
            <a:round/>
            <a:headEnd/>
            <a:tailEnd type="triangle" w="med" len="med"/>
          </a:ln>
        </p:spPr>
        <p:txBody>
          <a:bodyPr/>
          <a:lstStyle/>
          <a:p>
            <a:endParaRPr lang="en-US"/>
          </a:p>
        </p:txBody>
      </p:sp>
      <p:sp>
        <p:nvSpPr>
          <p:cNvPr id="26638" name="Line 19"/>
          <p:cNvSpPr>
            <a:spLocks noChangeShapeType="1"/>
          </p:cNvSpPr>
          <p:nvPr/>
        </p:nvSpPr>
        <p:spPr bwMode="auto">
          <a:xfrm flipV="1">
            <a:off x="6278563" y="1593850"/>
            <a:ext cx="990600" cy="2895600"/>
          </a:xfrm>
          <a:prstGeom prst="line">
            <a:avLst/>
          </a:prstGeom>
          <a:noFill/>
          <a:ln w="9525">
            <a:solidFill>
              <a:schemeClr val="tx1"/>
            </a:solidFill>
            <a:round/>
            <a:headEnd/>
            <a:tailEnd type="triangle" w="med" len="med"/>
          </a:ln>
        </p:spPr>
        <p:txBody>
          <a:bodyPr/>
          <a:lstStyle/>
          <a:p>
            <a:endParaRPr lang="en-US"/>
          </a:p>
        </p:txBody>
      </p:sp>
      <p:sp>
        <p:nvSpPr>
          <p:cNvPr id="26639" name="Text Box 11"/>
          <p:cNvSpPr txBox="1">
            <a:spLocks noChangeArrowheads="1"/>
          </p:cNvSpPr>
          <p:nvPr/>
        </p:nvSpPr>
        <p:spPr bwMode="auto">
          <a:xfrm>
            <a:off x="152400" y="3600450"/>
            <a:ext cx="2895600" cy="1200150"/>
          </a:xfrm>
          <a:prstGeom prst="rect">
            <a:avLst/>
          </a:prstGeom>
          <a:noFill/>
          <a:ln w="9525" cap="rnd">
            <a:solidFill>
              <a:schemeClr val="tx1"/>
            </a:solidFill>
            <a:prstDash val="sysDot"/>
            <a:miter lim="800000"/>
            <a:headEnd/>
            <a:tailEnd/>
          </a:ln>
        </p:spPr>
        <p:txBody>
          <a:bodyPr>
            <a:spAutoFit/>
          </a:bodyPr>
          <a:lstStyle/>
          <a:p>
            <a:pPr algn="just">
              <a:spcBef>
                <a:spcPct val="50000"/>
              </a:spcBef>
            </a:pPr>
            <a:r>
              <a:rPr lang="en-US" b="1" dirty="0"/>
              <a:t>increase in the mortality risk at age </a:t>
            </a:r>
            <a:r>
              <a:rPr lang="en-US" b="1" i="1" dirty="0"/>
              <a:t>t</a:t>
            </a:r>
            <a:r>
              <a:rPr lang="en-US" b="1" dirty="0"/>
              <a:t> and value </a:t>
            </a:r>
            <a:r>
              <a:rPr lang="en-US" b="1" i="1" dirty="0" err="1"/>
              <a:t>Y</a:t>
            </a:r>
            <a:r>
              <a:rPr lang="en-US" b="1" i="1" baseline="-25000" dirty="0" err="1"/>
              <a:t>t</a:t>
            </a:r>
            <a:r>
              <a:rPr lang="en-US" b="1" dirty="0"/>
              <a:t> compared to the baseline level at this age (</a:t>
            </a:r>
            <a:r>
              <a:rPr lang="en-US" b="1" i="1" dirty="0">
                <a:cs typeface="Arial" pitchFamily="34" charset="0"/>
              </a:rPr>
              <a:t>µ</a:t>
            </a:r>
            <a:r>
              <a:rPr lang="en-US" b="1" baseline="-25000" dirty="0">
                <a:cs typeface="Arial" pitchFamily="34" charset="0"/>
              </a:rPr>
              <a:t>0</a:t>
            </a:r>
            <a:r>
              <a:rPr lang="en-US" b="1" dirty="0">
                <a:cs typeface="Arial" pitchFamily="34" charset="0"/>
              </a:rPr>
              <a:t>(</a:t>
            </a:r>
            <a:r>
              <a:rPr lang="en-US" b="1" i="1" dirty="0">
                <a:cs typeface="Arial" pitchFamily="34" charset="0"/>
              </a:rPr>
              <a:t>t</a:t>
            </a:r>
            <a:r>
              <a:rPr lang="en-US" b="1" dirty="0">
                <a:cs typeface="Arial" pitchFamily="34" charset="0"/>
              </a:rPr>
              <a:t>)</a:t>
            </a:r>
            <a:r>
              <a:rPr lang="en-US" b="1" dirty="0"/>
              <a:t>)</a:t>
            </a:r>
          </a:p>
        </p:txBody>
      </p:sp>
      <p:sp>
        <p:nvSpPr>
          <p:cNvPr id="26640" name="Line 21"/>
          <p:cNvSpPr>
            <a:spLocks noChangeShapeType="1"/>
          </p:cNvSpPr>
          <p:nvPr/>
        </p:nvSpPr>
        <p:spPr bwMode="auto">
          <a:xfrm flipV="1">
            <a:off x="685800" y="1773238"/>
            <a:ext cx="1663700" cy="1808162"/>
          </a:xfrm>
          <a:prstGeom prst="line">
            <a:avLst/>
          </a:prstGeom>
          <a:noFill/>
          <a:ln w="9525" cap="rnd">
            <a:solidFill>
              <a:schemeClr val="tx1"/>
            </a:solidFill>
            <a:prstDash val="sysDot"/>
            <a:round/>
            <a:headEnd/>
            <a:tailEnd type="triangle" w="med" len="med"/>
          </a:ln>
        </p:spPr>
        <p:txBody>
          <a:bodyPr/>
          <a:lstStyle/>
          <a:p>
            <a:endParaRPr lang="en-US"/>
          </a:p>
        </p:txBody>
      </p:sp>
      <p:sp>
        <p:nvSpPr>
          <p:cNvPr id="26641" name="Line 22"/>
          <p:cNvSpPr>
            <a:spLocks noChangeShapeType="1"/>
          </p:cNvSpPr>
          <p:nvPr/>
        </p:nvSpPr>
        <p:spPr bwMode="auto">
          <a:xfrm flipV="1">
            <a:off x="2895600" y="2189162"/>
            <a:ext cx="4703763" cy="1392237"/>
          </a:xfrm>
          <a:prstGeom prst="line">
            <a:avLst/>
          </a:prstGeom>
          <a:noFill/>
          <a:ln w="9525" cap="rnd">
            <a:solidFill>
              <a:schemeClr val="tx1"/>
            </a:solidFill>
            <a:prstDash val="sysDot"/>
            <a:round/>
            <a:headEnd/>
            <a:tailEnd type="triangle" w="med" len="med"/>
          </a:ln>
        </p:spPr>
        <p:txBody>
          <a:bodyPr/>
          <a:lstStyle/>
          <a:p>
            <a:endParaRPr lang="en-US"/>
          </a:p>
        </p:txBody>
      </p:sp>
      <p:sp>
        <p:nvSpPr>
          <p:cNvPr id="2" name="Slide Number Placeholder 1"/>
          <p:cNvSpPr>
            <a:spLocks noGrp="1"/>
          </p:cNvSpPr>
          <p:nvPr>
            <p:ph type="sldNum" sz="quarter" idx="12"/>
          </p:nvPr>
        </p:nvSpPr>
        <p:spPr/>
        <p:txBody>
          <a:bodyPr/>
          <a:lstStyle/>
          <a:p>
            <a:fld id="{2123E2E7-FBB7-8141-A056-963BA0FB7756}" type="slidenum">
              <a:rPr lang="en-US" smtClean="0"/>
              <a:t>10</a:t>
            </a:fld>
            <a:endParaRPr lang="en-US"/>
          </a:p>
        </p:txBody>
      </p:sp>
    </p:spTree>
    <p:extLst>
      <p:ext uri="{BB962C8B-B14F-4D97-AF65-F5344CB8AC3E}">
        <p14:creationId xmlns:p14="http://schemas.microsoft.com/office/powerpoint/2010/main" val="33441010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Stochastic Process Model: background</a:t>
            </a:r>
            <a:endParaRPr lang="en-US" dirty="0"/>
          </a:p>
        </p:txBody>
      </p:sp>
      <p:sp>
        <p:nvSpPr>
          <p:cNvPr id="5" name="TextBox 4"/>
          <p:cNvSpPr txBox="1"/>
          <p:nvPr/>
        </p:nvSpPr>
        <p:spPr>
          <a:xfrm>
            <a:off x="915508" y="1447175"/>
            <a:ext cx="7560319" cy="5262979"/>
          </a:xfrm>
          <a:prstGeom prst="rect">
            <a:avLst/>
          </a:prstGeom>
          <a:noFill/>
        </p:spPr>
        <p:txBody>
          <a:bodyPr wrap="square" rtlCol="0">
            <a:spAutoFit/>
          </a:bodyPr>
          <a:lstStyle/>
          <a:p>
            <a:pPr marL="285750" indent="-285750">
              <a:buFontTx/>
              <a:buChar char="•"/>
            </a:pPr>
            <a:r>
              <a:rPr lang="en-US" sz="2400" dirty="0" smtClean="0"/>
              <a:t>Woodbury &amp; Manton introduced the quadratic hazard.</a:t>
            </a:r>
          </a:p>
          <a:p>
            <a:pPr marL="285750" indent="-285750">
              <a:buFontTx/>
              <a:buChar char="•"/>
            </a:pPr>
            <a:r>
              <a:rPr lang="en-US" sz="2400" dirty="0" smtClean="0"/>
              <a:t>This was convenient because the system dynamics can be described in terms of multi-dimensional Gaussian distribution under some conditions (initial: Gaussian distribution, linear stochastic process and Wiener random process).</a:t>
            </a:r>
          </a:p>
          <a:p>
            <a:pPr marL="285750" indent="-285750">
              <a:buFontTx/>
              <a:buChar char="•"/>
            </a:pPr>
            <a:r>
              <a:rPr lang="en-US" sz="2400" dirty="0" smtClean="0"/>
              <a:t>Later this model was extended to take into account some fundamental processes related to system deterioration, aging or decay.</a:t>
            </a:r>
          </a:p>
          <a:p>
            <a:pPr marL="285750" indent="-285750">
              <a:buFontTx/>
              <a:buChar char="•"/>
            </a:pPr>
            <a:r>
              <a:rPr lang="en-US" sz="2400" dirty="0" smtClean="0"/>
              <a:t>In application to analyzing human aging, health and longevity, these fundamental processes include age-dependent physiological norm, stress-resistance, adaptive capacity, </a:t>
            </a:r>
            <a:r>
              <a:rPr lang="en-US" sz="2400" dirty="0" err="1" smtClean="0"/>
              <a:t>allostatic</a:t>
            </a:r>
            <a:r>
              <a:rPr lang="en-US" sz="2400" dirty="0" smtClean="0"/>
              <a:t> adaptation and </a:t>
            </a:r>
            <a:r>
              <a:rPr lang="en-US" sz="2400" dirty="0" err="1" smtClean="0"/>
              <a:t>allostatic</a:t>
            </a:r>
            <a:r>
              <a:rPr lang="en-US" sz="2400" dirty="0" smtClean="0"/>
              <a:t> load.</a:t>
            </a:r>
            <a:endParaRPr lang="en-US" sz="2400" dirty="0"/>
          </a:p>
        </p:txBody>
      </p:sp>
      <p:sp>
        <p:nvSpPr>
          <p:cNvPr id="3" name="Slide Number Placeholder 2"/>
          <p:cNvSpPr>
            <a:spLocks noGrp="1"/>
          </p:cNvSpPr>
          <p:nvPr>
            <p:ph type="sldNum" sz="quarter" idx="12"/>
          </p:nvPr>
        </p:nvSpPr>
        <p:spPr/>
        <p:txBody>
          <a:bodyPr/>
          <a:lstStyle/>
          <a:p>
            <a:fld id="{2123E2E7-FBB7-8141-A056-963BA0FB7756}" type="slidenum">
              <a:rPr lang="en-US" smtClean="0"/>
              <a:t>11</a:t>
            </a:fld>
            <a:endParaRPr lang="en-US"/>
          </a:p>
        </p:txBody>
      </p:sp>
    </p:spTree>
    <p:extLst>
      <p:ext uri="{BB962C8B-B14F-4D97-AF65-F5344CB8AC3E}">
        <p14:creationId xmlns:p14="http://schemas.microsoft.com/office/powerpoint/2010/main" val="2755785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Process Model: methods</a:t>
            </a:r>
            <a:endParaRPr lang="en-US" dirty="0"/>
          </a:p>
        </p:txBody>
      </p:sp>
      <p:sp>
        <p:nvSpPr>
          <p:cNvPr id="3" name="Content Placeholder 2"/>
          <p:cNvSpPr>
            <a:spLocks noGrp="1"/>
          </p:cNvSpPr>
          <p:nvPr>
            <p:ph idx="1"/>
          </p:nvPr>
        </p:nvSpPr>
        <p:spPr>
          <a:xfrm>
            <a:off x="457200" y="1417638"/>
            <a:ext cx="8229600" cy="911129"/>
          </a:xfrm>
        </p:spPr>
        <p:txBody>
          <a:bodyPr/>
          <a:lstStyle/>
          <a:p>
            <a:r>
              <a:rPr lang="en-US" sz="2400" dirty="0" smtClean="0"/>
              <a:t>Age </a:t>
            </a:r>
            <a:r>
              <a:rPr lang="en-US" sz="2400" dirty="0"/>
              <a:t>dynamics of a physiological </a:t>
            </a:r>
            <a:r>
              <a:rPr lang="en-US" sz="2400" dirty="0" smtClean="0"/>
              <a:t>variable </a:t>
            </a:r>
            <a:r>
              <a:rPr lang="en-US" sz="2400" b="1" i="1" dirty="0" smtClean="0"/>
              <a:t>Y</a:t>
            </a:r>
            <a:r>
              <a:rPr lang="en-US" sz="2400" dirty="0" smtClean="0"/>
              <a:t> </a:t>
            </a:r>
            <a:r>
              <a:rPr lang="en-US" sz="2400" dirty="0"/>
              <a:t>(a dynamic component of </a:t>
            </a:r>
            <a:r>
              <a:rPr lang="en-US" sz="2400" dirty="0" smtClean="0"/>
              <a:t>the extended </a:t>
            </a:r>
            <a:r>
              <a:rPr lang="en-US" sz="2400" dirty="0" smtClean="0"/>
              <a:t>model*)</a:t>
            </a:r>
            <a:r>
              <a:rPr lang="en-US" sz="2400" dirty="0" smtClean="0"/>
              <a:t>:</a:t>
            </a:r>
          </a:p>
        </p:txBody>
      </p:sp>
      <p:sp>
        <p:nvSpPr>
          <p:cNvPr id="5" name="Rectangle 4"/>
          <p:cNvSpPr/>
          <p:nvPr/>
        </p:nvSpPr>
        <p:spPr>
          <a:xfrm>
            <a:off x="1038200" y="2328767"/>
            <a:ext cx="5787692" cy="369332"/>
          </a:xfrm>
          <a:prstGeom prst="rect">
            <a:avLst/>
          </a:prstGeom>
        </p:spPr>
        <p:txBody>
          <a:bodyPr wrap="square">
            <a:spAutoFit/>
          </a:bodyPr>
          <a:lstStyle/>
          <a:p>
            <a:r>
              <a:rPr lang="en-US" i="1" dirty="0" err="1"/>
              <a:t>d</a:t>
            </a:r>
            <a:r>
              <a:rPr lang="en-US" b="1" i="1" dirty="0" err="1"/>
              <a:t>Y</a:t>
            </a:r>
            <a:r>
              <a:rPr lang="en-US" dirty="0"/>
              <a:t>(</a:t>
            </a:r>
            <a:r>
              <a:rPr lang="en-US" i="1" dirty="0"/>
              <a:t>t</a:t>
            </a:r>
            <a:r>
              <a:rPr lang="en-US" dirty="0"/>
              <a:t>) = </a:t>
            </a:r>
            <a:r>
              <a:rPr lang="en-US" b="1" i="1" dirty="0"/>
              <a:t>a</a:t>
            </a:r>
            <a:r>
              <a:rPr lang="en-US" dirty="0" smtClean="0"/>
              <a:t>(</a:t>
            </a:r>
            <a:r>
              <a:rPr lang="en-US" i="1" dirty="0" smtClean="0"/>
              <a:t>t</a:t>
            </a:r>
            <a:r>
              <a:rPr lang="en-US" dirty="0"/>
              <a:t>)(</a:t>
            </a:r>
            <a:r>
              <a:rPr lang="en-US" b="1" i="1" dirty="0"/>
              <a:t>Y</a:t>
            </a:r>
            <a:r>
              <a:rPr lang="en-US" dirty="0"/>
              <a:t>(</a:t>
            </a:r>
            <a:r>
              <a:rPr lang="en-US" i="1" dirty="0"/>
              <a:t>t</a:t>
            </a:r>
            <a:r>
              <a:rPr lang="en-US" dirty="0"/>
              <a:t>) – </a:t>
            </a:r>
            <a:r>
              <a:rPr lang="en-US" b="1" i="1" dirty="0"/>
              <a:t>f</a:t>
            </a:r>
            <a:r>
              <a:rPr lang="en-US" baseline="-25000" dirty="0"/>
              <a:t>1</a:t>
            </a:r>
            <a:r>
              <a:rPr lang="en-US" dirty="0" smtClean="0"/>
              <a:t>(</a:t>
            </a:r>
            <a:r>
              <a:rPr lang="en-US" i="1" dirty="0" smtClean="0"/>
              <a:t>t</a:t>
            </a:r>
            <a:r>
              <a:rPr lang="en-US" dirty="0"/>
              <a:t>))</a:t>
            </a:r>
            <a:r>
              <a:rPr lang="en-US" dirty="0" err="1"/>
              <a:t>d</a:t>
            </a:r>
            <a:r>
              <a:rPr lang="en-US" i="1" dirty="0" err="1"/>
              <a:t>t</a:t>
            </a:r>
            <a:r>
              <a:rPr lang="en-US" dirty="0"/>
              <a:t> + </a:t>
            </a:r>
            <a:r>
              <a:rPr lang="en-US" b="1" i="1" dirty="0"/>
              <a:t>b</a:t>
            </a:r>
            <a:r>
              <a:rPr lang="en-US" dirty="0" smtClean="0"/>
              <a:t>(</a:t>
            </a:r>
            <a:r>
              <a:rPr lang="en-US" i="1" dirty="0" smtClean="0"/>
              <a:t>t</a:t>
            </a:r>
            <a:r>
              <a:rPr lang="en-US" dirty="0"/>
              <a:t>)</a:t>
            </a:r>
            <a:r>
              <a:rPr lang="en-US" dirty="0" err="1"/>
              <a:t>d</a:t>
            </a:r>
            <a:r>
              <a:rPr lang="en-US" b="1" i="1" dirty="0" err="1"/>
              <a:t>W</a:t>
            </a:r>
            <a:r>
              <a:rPr lang="en-US" dirty="0"/>
              <a:t>(</a:t>
            </a:r>
            <a:r>
              <a:rPr lang="en-US" i="1" dirty="0"/>
              <a:t>t</a:t>
            </a:r>
            <a:r>
              <a:rPr lang="en-US" dirty="0"/>
              <a:t>), </a:t>
            </a:r>
            <a:r>
              <a:rPr lang="en-US" b="1" i="1" dirty="0"/>
              <a:t>Y</a:t>
            </a:r>
            <a:r>
              <a:rPr lang="en-US" dirty="0"/>
              <a:t>(</a:t>
            </a:r>
            <a:r>
              <a:rPr lang="en-US" i="1" dirty="0"/>
              <a:t>t</a:t>
            </a:r>
            <a:r>
              <a:rPr lang="en-US" dirty="0"/>
              <a:t> = </a:t>
            </a:r>
            <a:r>
              <a:rPr lang="en-US" i="1" dirty="0"/>
              <a:t>t</a:t>
            </a:r>
            <a:r>
              <a:rPr lang="en-US" baseline="-25000" dirty="0"/>
              <a:t>0</a:t>
            </a:r>
            <a:r>
              <a:rPr lang="en-US" dirty="0" smtClean="0"/>
              <a:t>)</a:t>
            </a:r>
            <a:r>
              <a:rPr lang="en-US" dirty="0" smtClean="0">
                <a:effectLst/>
              </a:rPr>
              <a:t> </a:t>
            </a:r>
            <a:endParaRPr lang="en-US" dirty="0"/>
          </a:p>
        </p:txBody>
      </p:sp>
      <p:sp>
        <p:nvSpPr>
          <p:cNvPr id="8" name="Rectangle 7"/>
          <p:cNvSpPr/>
          <p:nvPr/>
        </p:nvSpPr>
        <p:spPr>
          <a:xfrm>
            <a:off x="481160" y="5720407"/>
            <a:ext cx="8338179" cy="923330"/>
          </a:xfrm>
          <a:prstGeom prst="rect">
            <a:avLst/>
          </a:prstGeom>
        </p:spPr>
        <p:txBody>
          <a:bodyPr wrap="square">
            <a:spAutoFit/>
          </a:bodyPr>
          <a:lstStyle/>
          <a:p>
            <a:r>
              <a:rPr lang="en-US" dirty="0" smtClean="0"/>
              <a:t>* </a:t>
            </a:r>
            <a:r>
              <a:rPr lang="en-US" dirty="0" smtClean="0"/>
              <a:t>© Yashin </a:t>
            </a:r>
            <a:r>
              <a:rPr lang="en-US" dirty="0"/>
              <a:t>A.I., et al., Stochastic model for analysis of longitudinal data on aging </a:t>
            </a:r>
            <a:r>
              <a:rPr lang="en-US" dirty="0" smtClean="0"/>
              <a:t>and mortality, Mathematical </a:t>
            </a:r>
            <a:r>
              <a:rPr lang="en-US" dirty="0"/>
              <a:t>Biosciences, Volume 208, Issue 2, August 2007, </a:t>
            </a:r>
            <a:r>
              <a:rPr lang="en-US" dirty="0" smtClean="0"/>
              <a:t>Pages 538</a:t>
            </a:r>
            <a:r>
              <a:rPr lang="en-US" dirty="0"/>
              <a:t>-551, </a:t>
            </a:r>
            <a:r>
              <a:rPr lang="en-US" dirty="0" smtClean="0"/>
              <a:t>ISSN </a:t>
            </a:r>
            <a:r>
              <a:rPr lang="nb-NO" dirty="0" smtClean="0"/>
              <a:t>0025</a:t>
            </a:r>
            <a:r>
              <a:rPr lang="nb-NO" dirty="0"/>
              <a:t>-5564.</a:t>
            </a:r>
            <a:endParaRPr lang="en-US" dirty="0"/>
          </a:p>
        </p:txBody>
      </p:sp>
      <p:sp>
        <p:nvSpPr>
          <p:cNvPr id="9" name="Rectangle 8"/>
          <p:cNvSpPr/>
          <p:nvPr/>
        </p:nvSpPr>
        <p:spPr>
          <a:xfrm>
            <a:off x="1038200" y="3020772"/>
            <a:ext cx="3849794" cy="1200329"/>
          </a:xfrm>
          <a:prstGeom prst="rect">
            <a:avLst/>
          </a:prstGeom>
        </p:spPr>
        <p:txBody>
          <a:bodyPr wrap="none">
            <a:spAutoFit/>
          </a:bodyPr>
          <a:lstStyle/>
          <a:p>
            <a:r>
              <a:rPr lang="en-US" b="1" i="1" dirty="0"/>
              <a:t>a</a:t>
            </a:r>
            <a:r>
              <a:rPr lang="en-US" dirty="0"/>
              <a:t>(</a:t>
            </a:r>
            <a:r>
              <a:rPr lang="en-US" i="1" dirty="0"/>
              <a:t>t</a:t>
            </a:r>
            <a:r>
              <a:rPr lang="en-US" dirty="0" smtClean="0"/>
              <a:t>)</a:t>
            </a:r>
            <a:r>
              <a:rPr lang="ru-RU" dirty="0" smtClean="0"/>
              <a:t> </a:t>
            </a:r>
            <a:r>
              <a:rPr lang="mr-IN" dirty="0" smtClean="0"/>
              <a:t>–</a:t>
            </a:r>
            <a:r>
              <a:rPr lang="ru-RU" dirty="0" smtClean="0"/>
              <a:t> </a:t>
            </a:r>
            <a:r>
              <a:rPr lang="en-US" dirty="0" smtClean="0"/>
              <a:t>adaptive capacity</a:t>
            </a:r>
          </a:p>
          <a:p>
            <a:r>
              <a:rPr lang="en-US" i="1" dirty="0" smtClean="0"/>
              <a:t>f</a:t>
            </a:r>
            <a:r>
              <a:rPr lang="en-US" i="1" baseline="-25000" dirty="0" smtClean="0"/>
              <a:t>1</a:t>
            </a:r>
            <a:r>
              <a:rPr lang="en-US" dirty="0" smtClean="0"/>
              <a:t>(</a:t>
            </a:r>
            <a:r>
              <a:rPr lang="en-US" i="1" dirty="0" smtClean="0"/>
              <a:t>t</a:t>
            </a:r>
            <a:r>
              <a:rPr lang="en-US" dirty="0" smtClean="0"/>
              <a:t>) </a:t>
            </a:r>
            <a:r>
              <a:rPr lang="mr-IN" dirty="0" smtClean="0"/>
              <a:t>–</a:t>
            </a:r>
            <a:r>
              <a:rPr lang="en-US" dirty="0" smtClean="0"/>
              <a:t> average </a:t>
            </a:r>
            <a:r>
              <a:rPr lang="en-US" dirty="0" err="1" smtClean="0"/>
              <a:t>allostatic</a:t>
            </a:r>
            <a:r>
              <a:rPr lang="en-US" dirty="0" smtClean="0"/>
              <a:t> trajectory</a:t>
            </a:r>
          </a:p>
          <a:p>
            <a:r>
              <a:rPr lang="en-US" b="1" i="1" dirty="0" smtClean="0"/>
              <a:t>b</a:t>
            </a:r>
            <a:r>
              <a:rPr lang="en-US" dirty="0" smtClean="0"/>
              <a:t>(</a:t>
            </a:r>
            <a:r>
              <a:rPr lang="en-US" i="1" dirty="0" smtClean="0"/>
              <a:t>t</a:t>
            </a:r>
            <a:r>
              <a:rPr lang="en-US" dirty="0" smtClean="0"/>
              <a:t>) </a:t>
            </a:r>
            <a:r>
              <a:rPr lang="mr-IN" dirty="0" smtClean="0"/>
              <a:t>–</a:t>
            </a:r>
            <a:r>
              <a:rPr lang="en-US" dirty="0" smtClean="0"/>
              <a:t> strength of random disturbances</a:t>
            </a:r>
          </a:p>
          <a:p>
            <a:r>
              <a:rPr lang="en-US" b="1" i="1" dirty="0"/>
              <a:t>W</a:t>
            </a:r>
            <a:r>
              <a:rPr lang="en-US" dirty="0"/>
              <a:t>(</a:t>
            </a:r>
            <a:r>
              <a:rPr lang="en-US" i="1" dirty="0"/>
              <a:t>t</a:t>
            </a:r>
            <a:r>
              <a:rPr lang="en-US" dirty="0" smtClean="0"/>
              <a:t>) </a:t>
            </a:r>
            <a:r>
              <a:rPr lang="mr-IN" dirty="0" smtClean="0"/>
              <a:t>–</a:t>
            </a:r>
            <a:r>
              <a:rPr lang="en-US" dirty="0" smtClean="0"/>
              <a:t> Wiener process</a:t>
            </a:r>
          </a:p>
        </p:txBody>
      </p:sp>
      <p:sp>
        <p:nvSpPr>
          <p:cNvPr id="7" name="Slide Number Placeholder 6"/>
          <p:cNvSpPr>
            <a:spLocks noGrp="1"/>
          </p:cNvSpPr>
          <p:nvPr>
            <p:ph type="sldNum" sz="quarter" idx="12"/>
          </p:nvPr>
        </p:nvSpPr>
        <p:spPr/>
        <p:txBody>
          <a:bodyPr/>
          <a:lstStyle/>
          <a:p>
            <a:fld id="{2123E2E7-FBB7-8141-A056-963BA0FB7756}" type="slidenum">
              <a:rPr lang="en-US" smtClean="0"/>
              <a:t>12</a:t>
            </a:fld>
            <a:endParaRPr lang="en-US"/>
          </a:p>
        </p:txBody>
      </p:sp>
    </p:spTree>
    <p:extLst>
      <p:ext uri="{BB962C8B-B14F-4D97-AF65-F5344CB8AC3E}">
        <p14:creationId xmlns:p14="http://schemas.microsoft.com/office/powerpoint/2010/main" val="1251036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Process Model: methods</a:t>
            </a:r>
            <a:endParaRPr lang="en-US" dirty="0"/>
          </a:p>
        </p:txBody>
      </p:sp>
      <p:sp>
        <p:nvSpPr>
          <p:cNvPr id="4" name="Content Placeholder 2"/>
          <p:cNvSpPr txBox="1">
            <a:spLocks/>
          </p:cNvSpPr>
          <p:nvPr/>
        </p:nvSpPr>
        <p:spPr>
          <a:xfrm>
            <a:off x="348264" y="1417638"/>
            <a:ext cx="8229600" cy="5568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 hazard component (e.g. a risk to </a:t>
            </a:r>
            <a:r>
              <a:rPr lang="en-US" sz="2400" dirty="0" smtClean="0"/>
              <a:t>die, mortality risk)</a:t>
            </a:r>
            <a:r>
              <a:rPr lang="en-US" sz="2400" dirty="0" smtClean="0"/>
              <a:t>:</a:t>
            </a:r>
            <a:endParaRPr lang="en-US" sz="2400" dirty="0"/>
          </a:p>
        </p:txBody>
      </p:sp>
      <p:sp>
        <p:nvSpPr>
          <p:cNvPr id="6" name="Rectangle 5"/>
          <p:cNvSpPr/>
          <p:nvPr/>
        </p:nvSpPr>
        <p:spPr>
          <a:xfrm>
            <a:off x="1569785" y="2010828"/>
            <a:ext cx="5819800" cy="461665"/>
          </a:xfrm>
          <a:prstGeom prst="rect">
            <a:avLst/>
          </a:prstGeom>
        </p:spPr>
        <p:txBody>
          <a:bodyPr wrap="square">
            <a:spAutoFit/>
          </a:bodyPr>
          <a:lstStyle/>
          <a:p>
            <a:r>
              <a:rPr lang="en-US" sz="2400" i="1" dirty="0"/>
              <a:t>μ</a:t>
            </a:r>
            <a:r>
              <a:rPr lang="en-US" sz="2400" dirty="0"/>
              <a:t>(</a:t>
            </a:r>
            <a:r>
              <a:rPr lang="en-US" sz="2400" i="1" dirty="0"/>
              <a:t>t</a:t>
            </a:r>
            <a:r>
              <a:rPr lang="en-US" sz="2400" dirty="0"/>
              <a:t>, </a:t>
            </a:r>
            <a:r>
              <a:rPr lang="en-US" sz="2400" b="1" i="1" dirty="0"/>
              <a:t>Y</a:t>
            </a:r>
            <a:r>
              <a:rPr lang="en-US" sz="2400" dirty="0"/>
              <a:t>(</a:t>
            </a:r>
            <a:r>
              <a:rPr lang="en-US" sz="2400" i="1" dirty="0"/>
              <a:t>t</a:t>
            </a:r>
            <a:r>
              <a:rPr lang="en-US" sz="2400" dirty="0"/>
              <a:t>)) = </a:t>
            </a:r>
            <a:r>
              <a:rPr lang="en-US" sz="2400" i="1" dirty="0"/>
              <a:t>μ</a:t>
            </a:r>
            <a:r>
              <a:rPr lang="en-US" sz="2400" baseline="-25000" dirty="0"/>
              <a:t>0</a:t>
            </a:r>
            <a:r>
              <a:rPr lang="en-US" sz="2400" dirty="0"/>
              <a:t>(</a:t>
            </a:r>
            <a:r>
              <a:rPr lang="en-US" sz="2400" i="1" dirty="0"/>
              <a:t>t</a:t>
            </a:r>
            <a:r>
              <a:rPr lang="en-US" sz="2400" dirty="0"/>
              <a:t>) + (</a:t>
            </a:r>
            <a:r>
              <a:rPr lang="en-US" sz="2400" b="1" i="1" dirty="0"/>
              <a:t>Y</a:t>
            </a:r>
            <a:r>
              <a:rPr lang="en-US" sz="2400" dirty="0"/>
              <a:t>(</a:t>
            </a:r>
            <a:r>
              <a:rPr lang="en-US" sz="2400" i="1" dirty="0"/>
              <a:t>t</a:t>
            </a:r>
            <a:r>
              <a:rPr lang="en-US" sz="2400" dirty="0"/>
              <a:t>) </a:t>
            </a:r>
            <a:r>
              <a:rPr lang="en-US" sz="2400" dirty="0" smtClean="0"/>
              <a:t>– </a:t>
            </a:r>
            <a:r>
              <a:rPr lang="en-US" sz="2400" b="1" i="1" dirty="0"/>
              <a:t>f</a:t>
            </a:r>
            <a:r>
              <a:rPr lang="en-US" sz="2400" dirty="0" smtClean="0"/>
              <a:t>(</a:t>
            </a:r>
            <a:r>
              <a:rPr lang="en-US" sz="2400" i="1" dirty="0" smtClean="0"/>
              <a:t>t</a:t>
            </a:r>
            <a:r>
              <a:rPr lang="en-US" sz="2400" dirty="0"/>
              <a:t>)</a:t>
            </a:r>
            <a:r>
              <a:rPr lang="en-US" sz="2400" dirty="0" smtClean="0"/>
              <a:t>)</a:t>
            </a:r>
            <a:r>
              <a:rPr lang="en-US" sz="2400" baseline="30000" dirty="0" smtClean="0"/>
              <a:t>T</a:t>
            </a:r>
            <a:r>
              <a:rPr lang="en-US" sz="2400" b="1" i="1" dirty="0" smtClean="0"/>
              <a:t>Q</a:t>
            </a:r>
            <a:r>
              <a:rPr lang="en-US" sz="2400" dirty="0" smtClean="0"/>
              <a:t>(</a:t>
            </a:r>
            <a:r>
              <a:rPr lang="en-US" sz="2400" i="1" dirty="0" smtClean="0"/>
              <a:t>t</a:t>
            </a:r>
            <a:r>
              <a:rPr lang="en-US" sz="2400" dirty="0"/>
              <a:t>)(</a:t>
            </a:r>
            <a:r>
              <a:rPr lang="en-US" sz="2400" b="1" i="1" dirty="0"/>
              <a:t>Y</a:t>
            </a:r>
            <a:r>
              <a:rPr lang="en-US" sz="2400" dirty="0"/>
              <a:t>(</a:t>
            </a:r>
            <a:r>
              <a:rPr lang="en-US" sz="2400" i="1" dirty="0"/>
              <a:t>t</a:t>
            </a:r>
            <a:r>
              <a:rPr lang="en-US" sz="2400" dirty="0"/>
              <a:t>) </a:t>
            </a:r>
            <a:r>
              <a:rPr lang="en-US" sz="2400" dirty="0" smtClean="0"/>
              <a:t>– </a:t>
            </a:r>
            <a:r>
              <a:rPr lang="en-US" sz="2400" b="1" i="1" dirty="0"/>
              <a:t>f</a:t>
            </a:r>
            <a:r>
              <a:rPr lang="en-US" sz="2400" dirty="0" smtClean="0"/>
              <a:t>(</a:t>
            </a:r>
            <a:r>
              <a:rPr lang="en-US" sz="2400" i="1" dirty="0" smtClean="0"/>
              <a:t>t</a:t>
            </a:r>
            <a:r>
              <a:rPr lang="en-US" sz="2400" dirty="0"/>
              <a:t>))</a:t>
            </a:r>
            <a:r>
              <a:rPr lang="en-US" sz="2400" dirty="0" smtClean="0">
                <a:effectLst/>
              </a:rPr>
              <a:t> </a:t>
            </a:r>
            <a:endParaRPr lang="en-US" sz="2400" dirty="0"/>
          </a:p>
        </p:txBody>
      </p:sp>
      <p:sp>
        <p:nvSpPr>
          <p:cNvPr id="8" name="Rectangle 7"/>
          <p:cNvSpPr/>
          <p:nvPr/>
        </p:nvSpPr>
        <p:spPr>
          <a:xfrm>
            <a:off x="481160" y="5720407"/>
            <a:ext cx="8338179" cy="923330"/>
          </a:xfrm>
          <a:prstGeom prst="rect">
            <a:avLst/>
          </a:prstGeom>
        </p:spPr>
        <p:txBody>
          <a:bodyPr wrap="square">
            <a:spAutoFit/>
          </a:bodyPr>
          <a:lstStyle/>
          <a:p>
            <a:r>
              <a:rPr lang="en-US" dirty="0" smtClean="0"/>
              <a:t>© </a:t>
            </a:r>
            <a:r>
              <a:rPr lang="en-US" dirty="0" smtClean="0"/>
              <a:t>Yashin </a:t>
            </a:r>
            <a:r>
              <a:rPr lang="en-US" dirty="0"/>
              <a:t>A.I., et al., Stochastic model for analysis of longitudinal data on aging </a:t>
            </a:r>
            <a:r>
              <a:rPr lang="en-US" dirty="0" smtClean="0"/>
              <a:t>and mortality, Mathematical </a:t>
            </a:r>
            <a:r>
              <a:rPr lang="en-US" dirty="0"/>
              <a:t>Biosciences, Volume 208, Issue 2, August 2007, </a:t>
            </a:r>
            <a:r>
              <a:rPr lang="en-US" dirty="0" smtClean="0"/>
              <a:t>Pages 538</a:t>
            </a:r>
            <a:r>
              <a:rPr lang="en-US" dirty="0"/>
              <a:t>-551, </a:t>
            </a:r>
            <a:r>
              <a:rPr lang="en-US" dirty="0" smtClean="0"/>
              <a:t>ISSN </a:t>
            </a:r>
            <a:r>
              <a:rPr lang="nb-NO" dirty="0" smtClean="0"/>
              <a:t>0025</a:t>
            </a:r>
            <a:r>
              <a:rPr lang="nb-NO" dirty="0"/>
              <a:t>-5564.</a:t>
            </a:r>
            <a:endParaRPr lang="en-US" dirty="0"/>
          </a:p>
        </p:txBody>
      </p:sp>
      <p:sp>
        <p:nvSpPr>
          <p:cNvPr id="9" name="Rectangle 8"/>
          <p:cNvSpPr/>
          <p:nvPr/>
        </p:nvSpPr>
        <p:spPr>
          <a:xfrm>
            <a:off x="892671" y="2790318"/>
            <a:ext cx="6547435" cy="1015663"/>
          </a:xfrm>
          <a:prstGeom prst="rect">
            <a:avLst/>
          </a:prstGeom>
        </p:spPr>
        <p:txBody>
          <a:bodyPr wrap="none">
            <a:spAutoFit/>
          </a:bodyPr>
          <a:lstStyle/>
          <a:p>
            <a:r>
              <a:rPr lang="en-US" sz="2000" b="1" i="1" dirty="0" smtClean="0"/>
              <a:t>f</a:t>
            </a:r>
            <a:r>
              <a:rPr lang="en-US" sz="2000" i="1" dirty="0" smtClean="0"/>
              <a:t>(t)</a:t>
            </a:r>
            <a:r>
              <a:rPr lang="en-US" sz="2000" dirty="0" smtClean="0"/>
              <a:t> </a:t>
            </a:r>
            <a:r>
              <a:rPr lang="mr-IN" sz="2000" dirty="0" smtClean="0"/>
              <a:t>–</a:t>
            </a:r>
            <a:r>
              <a:rPr lang="en-US" sz="2000" dirty="0" smtClean="0"/>
              <a:t> optimal trajectory that minimizes the risk.</a:t>
            </a:r>
          </a:p>
          <a:p>
            <a:r>
              <a:rPr lang="en-US" sz="2000" b="1" i="1" dirty="0" smtClean="0"/>
              <a:t>Q</a:t>
            </a:r>
            <a:r>
              <a:rPr lang="en-US" sz="2000" i="1" dirty="0" smtClean="0"/>
              <a:t>(t)</a:t>
            </a:r>
            <a:r>
              <a:rPr lang="en-US" sz="2000" dirty="0" smtClean="0"/>
              <a:t> </a:t>
            </a:r>
            <a:r>
              <a:rPr lang="mr-IN" sz="2000" dirty="0" smtClean="0"/>
              <a:t>–</a:t>
            </a:r>
            <a:r>
              <a:rPr lang="en-US" sz="2000" dirty="0" smtClean="0"/>
              <a:t> stress resistance (represents deviation from the norm).</a:t>
            </a:r>
          </a:p>
          <a:p>
            <a:r>
              <a:rPr lang="en-US" sz="2000" i="1" dirty="0"/>
              <a:t>μ</a:t>
            </a:r>
            <a:r>
              <a:rPr lang="en-US" sz="2000" baseline="-25000" dirty="0"/>
              <a:t>0</a:t>
            </a:r>
            <a:r>
              <a:rPr lang="en-US" sz="2000" dirty="0"/>
              <a:t>(</a:t>
            </a:r>
            <a:r>
              <a:rPr lang="en-US" sz="2000" i="1" dirty="0"/>
              <a:t>t</a:t>
            </a:r>
            <a:r>
              <a:rPr lang="en-US" sz="2000" dirty="0" smtClean="0"/>
              <a:t>) </a:t>
            </a:r>
            <a:r>
              <a:rPr lang="mr-IN" sz="2000" dirty="0" smtClean="0"/>
              <a:t>–</a:t>
            </a:r>
            <a:r>
              <a:rPr lang="en-US" sz="2000" dirty="0" smtClean="0"/>
              <a:t> baseline hazard.</a:t>
            </a:r>
            <a:endParaRPr lang="en-US" sz="2000" dirty="0"/>
          </a:p>
        </p:txBody>
      </p:sp>
      <p:sp>
        <p:nvSpPr>
          <p:cNvPr id="10" name="Slide Number Placeholder 9"/>
          <p:cNvSpPr>
            <a:spLocks noGrp="1"/>
          </p:cNvSpPr>
          <p:nvPr>
            <p:ph type="sldNum" sz="quarter" idx="12"/>
          </p:nvPr>
        </p:nvSpPr>
        <p:spPr/>
        <p:txBody>
          <a:bodyPr/>
          <a:lstStyle/>
          <a:p>
            <a:fld id="{2123E2E7-FBB7-8141-A056-963BA0FB7756}" type="slidenum">
              <a:rPr lang="en-US" smtClean="0"/>
              <a:t>13</a:t>
            </a:fld>
            <a:endParaRPr lang="en-US"/>
          </a:p>
        </p:txBody>
      </p:sp>
    </p:spTree>
    <p:extLst>
      <p:ext uri="{BB962C8B-B14F-4D97-AF65-F5344CB8AC3E}">
        <p14:creationId xmlns:p14="http://schemas.microsoft.com/office/powerpoint/2010/main" val="2853032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Stochastic Process Model: background</a:t>
            </a:r>
            <a:endParaRPr lang="en-US" dirty="0"/>
          </a:p>
        </p:txBody>
      </p:sp>
      <p:pic>
        <p:nvPicPr>
          <p:cNvPr id="3" name="Picture 2"/>
          <p:cNvPicPr>
            <a:picLocks noChangeAspect="1"/>
          </p:cNvPicPr>
          <p:nvPr/>
        </p:nvPicPr>
        <p:blipFill>
          <a:blip r:embed="rId3"/>
          <a:stretch>
            <a:fillRect/>
          </a:stretch>
        </p:blipFill>
        <p:spPr>
          <a:xfrm>
            <a:off x="657889" y="1417637"/>
            <a:ext cx="7718041" cy="4174484"/>
          </a:xfrm>
          <a:prstGeom prst="rect">
            <a:avLst/>
          </a:prstGeom>
        </p:spPr>
      </p:pic>
      <p:sp>
        <p:nvSpPr>
          <p:cNvPr id="4" name="Rectangle 3"/>
          <p:cNvSpPr/>
          <p:nvPr/>
        </p:nvSpPr>
        <p:spPr>
          <a:xfrm>
            <a:off x="457199" y="5534147"/>
            <a:ext cx="8229601" cy="923330"/>
          </a:xfrm>
          <a:prstGeom prst="rect">
            <a:avLst/>
          </a:prstGeom>
        </p:spPr>
        <p:txBody>
          <a:bodyPr wrap="square">
            <a:spAutoFit/>
          </a:bodyPr>
          <a:lstStyle/>
          <a:p>
            <a:r>
              <a:rPr lang="en-US" dirty="0"/>
              <a:t>Illustration of hypothetical two-dimensional U-shaped mortality </a:t>
            </a:r>
            <a:r>
              <a:rPr lang="en-US" dirty="0" smtClean="0"/>
              <a:t>risks </a:t>
            </a:r>
            <a:r>
              <a:rPr lang="en-US" dirty="0"/>
              <a:t>considered as a function of two risk factors Y1x and Y2x </a:t>
            </a:r>
            <a:r>
              <a:rPr lang="en-US" dirty="0" smtClean="0"/>
              <a:t>for </a:t>
            </a:r>
            <a:r>
              <a:rPr lang="en-US" dirty="0"/>
              <a:t>the 30 and 80 years old individuals. (by A.I. Yashin, 2015) </a:t>
            </a:r>
          </a:p>
        </p:txBody>
      </p:sp>
      <p:sp>
        <p:nvSpPr>
          <p:cNvPr id="5" name="Slide Number Placeholder 4"/>
          <p:cNvSpPr>
            <a:spLocks noGrp="1"/>
          </p:cNvSpPr>
          <p:nvPr>
            <p:ph type="sldNum" sz="quarter" idx="12"/>
          </p:nvPr>
        </p:nvSpPr>
        <p:spPr/>
        <p:txBody>
          <a:bodyPr/>
          <a:lstStyle/>
          <a:p>
            <a:fld id="{2123E2E7-FBB7-8141-A056-963BA0FB7756}" type="slidenum">
              <a:rPr lang="en-US" smtClean="0"/>
              <a:t>14</a:t>
            </a:fld>
            <a:endParaRPr lang="en-US"/>
          </a:p>
        </p:txBody>
      </p:sp>
    </p:spTree>
    <p:extLst>
      <p:ext uri="{BB962C8B-B14F-4D97-AF65-F5344CB8AC3E}">
        <p14:creationId xmlns:p14="http://schemas.microsoft.com/office/powerpoint/2010/main" val="2376804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a:t>
            </a:r>
            <a:endParaRPr lang="en-US" dirty="0"/>
          </a:p>
        </p:txBody>
      </p:sp>
      <p:sp>
        <p:nvSpPr>
          <p:cNvPr id="3" name="Content Placeholder 2"/>
          <p:cNvSpPr>
            <a:spLocks noGrp="1"/>
          </p:cNvSpPr>
          <p:nvPr>
            <p:ph idx="1"/>
          </p:nvPr>
        </p:nvSpPr>
        <p:spPr/>
        <p:txBody>
          <a:bodyPr/>
          <a:lstStyle/>
          <a:p>
            <a:r>
              <a:rPr lang="en-US" dirty="0" smtClean="0"/>
              <a:t>Software</a:t>
            </a:r>
          </a:p>
          <a:p>
            <a:pPr lvl="1"/>
            <a:r>
              <a:rPr lang="en-US" dirty="0" smtClean="0"/>
              <a:t>R package </a:t>
            </a:r>
            <a:r>
              <a:rPr lang="en-US" i="1" dirty="0" err="1" smtClean="0"/>
              <a:t>stpm</a:t>
            </a:r>
            <a:endParaRPr lang="en-US" i="1" dirty="0" smtClean="0"/>
          </a:p>
          <a:p>
            <a:r>
              <a:rPr lang="en-US" dirty="0" smtClean="0"/>
              <a:t>Practical examples</a:t>
            </a:r>
            <a:endParaRPr lang="ru-RU" dirty="0" smtClean="0"/>
          </a:p>
          <a:p>
            <a:pPr lvl="1"/>
            <a:r>
              <a:rPr lang="en-US" dirty="0" smtClean="0"/>
              <a:t>Quick start</a:t>
            </a:r>
          </a:p>
          <a:p>
            <a:pPr lvl="1"/>
            <a:r>
              <a:rPr lang="en-US" dirty="0" smtClean="0"/>
              <a:t>Data simulation</a:t>
            </a:r>
          </a:p>
          <a:p>
            <a:pPr lvl="1"/>
            <a:r>
              <a:rPr lang="en-US" dirty="0" smtClean="0"/>
              <a:t>Genetic SPM</a:t>
            </a:r>
          </a:p>
          <a:p>
            <a:pPr lvl="1"/>
            <a:r>
              <a:rPr lang="en-US" dirty="0" smtClean="0"/>
              <a:t>Multiple </a:t>
            </a:r>
            <a:r>
              <a:rPr lang="en-US" dirty="0" smtClean="0"/>
              <a:t>imputation of longitudinal data</a:t>
            </a:r>
            <a:endParaRPr lang="en-US" dirty="0"/>
          </a:p>
        </p:txBody>
      </p:sp>
      <p:sp>
        <p:nvSpPr>
          <p:cNvPr id="4" name="Slide Number Placeholder 3"/>
          <p:cNvSpPr>
            <a:spLocks noGrp="1"/>
          </p:cNvSpPr>
          <p:nvPr>
            <p:ph type="sldNum" sz="quarter" idx="12"/>
          </p:nvPr>
        </p:nvSpPr>
        <p:spPr/>
        <p:txBody>
          <a:bodyPr/>
          <a:lstStyle/>
          <a:p>
            <a:fld id="{2123E2E7-FBB7-8141-A056-963BA0FB7756}" type="slidenum">
              <a:rPr lang="en-US" smtClean="0"/>
              <a:t>15</a:t>
            </a:fld>
            <a:endParaRPr lang="en-US"/>
          </a:p>
        </p:txBody>
      </p:sp>
    </p:spTree>
    <p:extLst>
      <p:ext uri="{BB962C8B-B14F-4D97-AF65-F5344CB8AC3E}">
        <p14:creationId xmlns:p14="http://schemas.microsoft.com/office/powerpoint/2010/main" val="42324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R-package </a:t>
            </a:r>
            <a:r>
              <a:rPr lang="en-US" i="1" dirty="0" err="1" smtClean="0"/>
              <a:t>stpm</a:t>
            </a:r>
            <a:r>
              <a:rPr lang="en-US" dirty="0" smtClean="0"/>
              <a:t> </a:t>
            </a:r>
            <a:endParaRPr lang="en-US" i="1" dirty="0">
              <a:latin typeface="Times New Roman"/>
              <a:cs typeface="Times New Roman"/>
            </a:endParaRPr>
          </a:p>
        </p:txBody>
      </p:sp>
      <p:sp>
        <p:nvSpPr>
          <p:cNvPr id="3" name="Content Placeholder 2"/>
          <p:cNvSpPr>
            <a:spLocks noGrp="1"/>
          </p:cNvSpPr>
          <p:nvPr>
            <p:ph idx="1"/>
          </p:nvPr>
        </p:nvSpPr>
        <p:spPr/>
        <p:txBody>
          <a:bodyPr>
            <a:normAutofit/>
          </a:bodyPr>
          <a:lstStyle/>
          <a:p>
            <a:r>
              <a:rPr lang="en-US" dirty="0" smtClean="0"/>
              <a:t>Developed for:</a:t>
            </a:r>
          </a:p>
          <a:p>
            <a:pPr lvl="1"/>
            <a:r>
              <a:rPr lang="en-US" dirty="0"/>
              <a:t>D</a:t>
            </a:r>
            <a:r>
              <a:rPr lang="en-US" dirty="0" smtClean="0"/>
              <a:t>ata simulation and estimating the model parameters under different scenarios (no genetic effects considered)</a:t>
            </a:r>
          </a:p>
          <a:p>
            <a:pPr lvl="1"/>
            <a:r>
              <a:rPr lang="en-US" dirty="0" smtClean="0"/>
              <a:t>Estimating genetic effects using joint analysis of longitudinal, mortality and genetic data.</a:t>
            </a:r>
          </a:p>
          <a:p>
            <a:pPr lvl="1"/>
            <a:r>
              <a:rPr lang="en-US" dirty="0" smtClean="0"/>
              <a:t>Multiple imputation of longitudinal data.</a:t>
            </a:r>
          </a:p>
          <a:p>
            <a:pPr lvl="1"/>
            <a:r>
              <a:rPr lang="en-US" dirty="0" smtClean="0"/>
              <a:t>First publicly available software that implements Stochastic Process Model methodology.</a:t>
            </a:r>
            <a:endParaRPr lang="en-US" dirty="0"/>
          </a:p>
        </p:txBody>
      </p:sp>
      <p:sp>
        <p:nvSpPr>
          <p:cNvPr id="4" name="Slide Number Placeholder 3"/>
          <p:cNvSpPr>
            <a:spLocks noGrp="1"/>
          </p:cNvSpPr>
          <p:nvPr>
            <p:ph type="sldNum" sz="quarter" idx="12"/>
          </p:nvPr>
        </p:nvSpPr>
        <p:spPr/>
        <p:txBody>
          <a:bodyPr/>
          <a:lstStyle/>
          <a:p>
            <a:fld id="{2123E2E7-FBB7-8141-A056-963BA0FB7756}" type="slidenum">
              <a:rPr lang="en-US" smtClean="0"/>
              <a:t>16</a:t>
            </a:fld>
            <a:endParaRPr lang="en-US"/>
          </a:p>
        </p:txBody>
      </p:sp>
    </p:spTree>
    <p:extLst>
      <p:ext uri="{BB962C8B-B14F-4D97-AF65-F5344CB8AC3E}">
        <p14:creationId xmlns:p14="http://schemas.microsoft.com/office/powerpoint/2010/main" val="435740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R-package </a:t>
            </a:r>
            <a:r>
              <a:rPr lang="en-US" i="1" dirty="0" smtClean="0">
                <a:latin typeface="Calibri"/>
                <a:cs typeface="Calibri"/>
              </a:rPr>
              <a:t>stpm</a:t>
            </a:r>
            <a:endParaRPr lang="en-US" i="1" dirty="0">
              <a:latin typeface="Calibri"/>
              <a:cs typeface="Calibri"/>
            </a:endParaRPr>
          </a:p>
        </p:txBody>
      </p:sp>
      <p:sp>
        <p:nvSpPr>
          <p:cNvPr id="3" name="Content Placeholder 2"/>
          <p:cNvSpPr>
            <a:spLocks noGrp="1"/>
          </p:cNvSpPr>
          <p:nvPr>
            <p:ph idx="1"/>
          </p:nvPr>
        </p:nvSpPr>
        <p:spPr/>
        <p:txBody>
          <a:bodyPr/>
          <a:lstStyle/>
          <a:p>
            <a:r>
              <a:rPr lang="en-US" dirty="0" smtClean="0"/>
              <a:t>R-package </a:t>
            </a:r>
            <a:r>
              <a:rPr lang="en-US" i="1" dirty="0" smtClean="0">
                <a:latin typeface="Calibri"/>
                <a:cs typeface="Calibri"/>
              </a:rPr>
              <a:t>stpm</a:t>
            </a:r>
            <a:r>
              <a:rPr lang="en-US" dirty="0" smtClean="0"/>
              <a:t> is available from the following links:</a:t>
            </a:r>
          </a:p>
          <a:p>
            <a:r>
              <a:rPr lang="en-US" sz="2400" dirty="0" smtClean="0">
                <a:hlinkClick r:id="rId2"/>
              </a:rPr>
              <a:t>https://cran.r-project.org/web/packages/stpm/index.html</a:t>
            </a:r>
            <a:r>
              <a:rPr lang="en-US" sz="2400" dirty="0" smtClean="0"/>
              <a:t>  (stable)</a:t>
            </a:r>
          </a:p>
          <a:p>
            <a:r>
              <a:rPr lang="en-US" sz="2400" dirty="0" smtClean="0">
                <a:hlinkClick r:id="rId3"/>
              </a:rPr>
              <a:t>https://github.com/izhbannikov/spm/</a:t>
            </a:r>
            <a:r>
              <a:rPr lang="en-US" sz="2400" dirty="0" smtClean="0"/>
              <a:t>  (most-recent)</a:t>
            </a:r>
          </a:p>
        </p:txBody>
      </p:sp>
      <p:sp>
        <p:nvSpPr>
          <p:cNvPr id="4" name="Slide Number Placeholder 3"/>
          <p:cNvSpPr>
            <a:spLocks noGrp="1"/>
          </p:cNvSpPr>
          <p:nvPr>
            <p:ph type="sldNum" sz="quarter" idx="12"/>
          </p:nvPr>
        </p:nvSpPr>
        <p:spPr/>
        <p:txBody>
          <a:bodyPr/>
          <a:lstStyle/>
          <a:p>
            <a:fld id="{2123E2E7-FBB7-8141-A056-963BA0FB7756}" type="slidenum">
              <a:rPr lang="en-US" smtClean="0"/>
              <a:t>17</a:t>
            </a:fld>
            <a:endParaRPr lang="en-US"/>
          </a:p>
        </p:txBody>
      </p:sp>
    </p:spTree>
    <p:extLst>
      <p:ext uri="{BB962C8B-B14F-4D97-AF65-F5344CB8AC3E}">
        <p14:creationId xmlns:p14="http://schemas.microsoft.com/office/powerpoint/2010/main" val="4188888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2383"/>
          </a:xfrm>
        </p:spPr>
        <p:txBody>
          <a:bodyPr>
            <a:normAutofit fontScale="90000"/>
          </a:bodyPr>
          <a:lstStyle/>
          <a:p>
            <a:r>
              <a:rPr lang="en-US" sz="4000" dirty="0" smtClean="0"/>
              <a:t>R-package </a:t>
            </a:r>
            <a:r>
              <a:rPr lang="en-US" sz="4000" dirty="0" smtClean="0">
                <a:latin typeface="Courier New"/>
                <a:cs typeface="Courier New"/>
              </a:rPr>
              <a:t>stpm</a:t>
            </a:r>
            <a:endParaRPr lang="en-US" sz="4000" dirty="0"/>
          </a:p>
        </p:txBody>
      </p:sp>
      <p:pic>
        <p:nvPicPr>
          <p:cNvPr id="3" name="Picture 2"/>
          <p:cNvPicPr>
            <a:picLocks noChangeAspect="1"/>
          </p:cNvPicPr>
          <p:nvPr/>
        </p:nvPicPr>
        <p:blipFill>
          <a:blip r:embed="rId2"/>
          <a:stretch>
            <a:fillRect/>
          </a:stretch>
        </p:blipFill>
        <p:spPr>
          <a:xfrm>
            <a:off x="0" y="1284836"/>
            <a:ext cx="9144000" cy="5120437"/>
          </a:xfrm>
          <a:prstGeom prst="rect">
            <a:avLst/>
          </a:prstGeom>
        </p:spPr>
      </p:pic>
      <p:sp>
        <p:nvSpPr>
          <p:cNvPr id="4" name="Rectangle 3"/>
          <p:cNvSpPr/>
          <p:nvPr/>
        </p:nvSpPr>
        <p:spPr>
          <a:xfrm>
            <a:off x="693279" y="915504"/>
            <a:ext cx="4006814" cy="369332"/>
          </a:xfrm>
          <a:prstGeom prst="rect">
            <a:avLst/>
          </a:prstGeom>
        </p:spPr>
        <p:txBody>
          <a:bodyPr wrap="none">
            <a:spAutoFit/>
          </a:bodyPr>
          <a:lstStyle/>
          <a:p>
            <a:r>
              <a:rPr lang="en-US" dirty="0">
                <a:hlinkClick r:id="rId3"/>
              </a:rPr>
              <a:t>https://cran.r-project.org/package=</a:t>
            </a:r>
            <a:r>
              <a:rPr lang="en-US" dirty="0" smtClean="0">
                <a:hlinkClick r:id="rId3"/>
              </a:rPr>
              <a:t>stpm</a:t>
            </a:r>
            <a:endParaRPr lang="en-US" dirty="0"/>
          </a:p>
        </p:txBody>
      </p:sp>
      <p:sp>
        <p:nvSpPr>
          <p:cNvPr id="5" name="Slide Number Placeholder 4"/>
          <p:cNvSpPr>
            <a:spLocks noGrp="1"/>
          </p:cNvSpPr>
          <p:nvPr>
            <p:ph type="sldNum" sz="quarter" idx="12"/>
          </p:nvPr>
        </p:nvSpPr>
        <p:spPr/>
        <p:txBody>
          <a:bodyPr/>
          <a:lstStyle/>
          <a:p>
            <a:fld id="{2123E2E7-FBB7-8141-A056-963BA0FB7756}" type="slidenum">
              <a:rPr lang="en-US" smtClean="0"/>
              <a:t>18</a:t>
            </a:fld>
            <a:endParaRPr lang="en-US"/>
          </a:p>
        </p:txBody>
      </p:sp>
    </p:spTree>
    <p:extLst>
      <p:ext uri="{BB962C8B-B14F-4D97-AF65-F5344CB8AC3E}">
        <p14:creationId xmlns:p14="http://schemas.microsoft.com/office/powerpoint/2010/main" val="3481186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2383"/>
          </a:xfrm>
        </p:spPr>
        <p:txBody>
          <a:bodyPr>
            <a:normAutofit fontScale="90000"/>
          </a:bodyPr>
          <a:lstStyle/>
          <a:p>
            <a:r>
              <a:rPr lang="en-US" sz="4000" dirty="0" smtClean="0"/>
              <a:t>R-package </a:t>
            </a:r>
            <a:r>
              <a:rPr lang="en-US" sz="4000" dirty="0" smtClean="0">
                <a:latin typeface="Courier New"/>
                <a:cs typeface="Courier New"/>
              </a:rPr>
              <a:t>stpm</a:t>
            </a:r>
            <a:endParaRPr lang="en-US" sz="4000" dirty="0"/>
          </a:p>
        </p:txBody>
      </p:sp>
      <p:pic>
        <p:nvPicPr>
          <p:cNvPr id="4" name="Picture 3"/>
          <p:cNvPicPr>
            <a:picLocks noChangeAspect="1"/>
          </p:cNvPicPr>
          <p:nvPr/>
        </p:nvPicPr>
        <p:blipFill>
          <a:blip r:embed="rId2"/>
          <a:stretch>
            <a:fillRect/>
          </a:stretch>
        </p:blipFill>
        <p:spPr>
          <a:xfrm>
            <a:off x="694014" y="1246783"/>
            <a:ext cx="7992786" cy="5462130"/>
          </a:xfrm>
          <a:prstGeom prst="rect">
            <a:avLst/>
          </a:prstGeom>
        </p:spPr>
      </p:pic>
      <p:sp>
        <p:nvSpPr>
          <p:cNvPr id="5" name="Rectangle 4"/>
          <p:cNvSpPr/>
          <p:nvPr/>
        </p:nvSpPr>
        <p:spPr>
          <a:xfrm>
            <a:off x="694014" y="812252"/>
            <a:ext cx="3666764" cy="369332"/>
          </a:xfrm>
          <a:prstGeom prst="rect">
            <a:avLst/>
          </a:prstGeom>
        </p:spPr>
        <p:txBody>
          <a:bodyPr wrap="none">
            <a:spAutoFit/>
          </a:bodyPr>
          <a:lstStyle/>
          <a:p>
            <a:r>
              <a:rPr lang="en-US" dirty="0">
                <a:hlinkClick r:id="rId3"/>
              </a:rPr>
              <a:t>https://github.com/izhbannikov/</a:t>
            </a:r>
            <a:r>
              <a:rPr lang="en-US" dirty="0" smtClean="0">
                <a:hlinkClick r:id="rId3"/>
              </a:rPr>
              <a:t>spm</a:t>
            </a:r>
            <a:r>
              <a:rPr lang="en-US" dirty="0" smtClean="0"/>
              <a:t> </a:t>
            </a:r>
            <a:endParaRPr lang="en-US" dirty="0"/>
          </a:p>
        </p:txBody>
      </p:sp>
      <p:sp>
        <p:nvSpPr>
          <p:cNvPr id="3" name="Slide Number Placeholder 2"/>
          <p:cNvSpPr>
            <a:spLocks noGrp="1"/>
          </p:cNvSpPr>
          <p:nvPr>
            <p:ph type="sldNum" sz="quarter" idx="12"/>
          </p:nvPr>
        </p:nvSpPr>
        <p:spPr/>
        <p:txBody>
          <a:bodyPr/>
          <a:lstStyle/>
          <a:p>
            <a:fld id="{2123E2E7-FBB7-8141-A056-963BA0FB7756}" type="slidenum">
              <a:rPr lang="en-US" smtClean="0"/>
              <a:t>19</a:t>
            </a:fld>
            <a:endParaRPr lang="en-US"/>
          </a:p>
        </p:txBody>
      </p:sp>
    </p:spTree>
    <p:extLst>
      <p:ext uri="{BB962C8B-B14F-4D97-AF65-F5344CB8AC3E}">
        <p14:creationId xmlns:p14="http://schemas.microsoft.com/office/powerpoint/2010/main" val="3289409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Synopsis</a:t>
            </a:r>
            <a:endParaRPr lang="en-US" dirty="0"/>
          </a:p>
        </p:txBody>
      </p:sp>
      <p:sp>
        <p:nvSpPr>
          <p:cNvPr id="3" name="Content Placeholder 2"/>
          <p:cNvSpPr>
            <a:spLocks noGrp="1"/>
          </p:cNvSpPr>
          <p:nvPr>
            <p:ph idx="1"/>
          </p:nvPr>
        </p:nvSpPr>
        <p:spPr>
          <a:xfrm>
            <a:off x="457200" y="1428647"/>
            <a:ext cx="8229600" cy="4375270"/>
          </a:xfrm>
        </p:spPr>
        <p:txBody>
          <a:bodyPr>
            <a:normAutofit/>
          </a:bodyPr>
          <a:lstStyle/>
          <a:p>
            <a:pPr marL="342900" lvl="1" indent="-342900">
              <a:buFont typeface="Arial"/>
              <a:buChar char="•"/>
            </a:pPr>
            <a:r>
              <a:rPr lang="en-US" dirty="0"/>
              <a:t>Goals and </a:t>
            </a:r>
            <a:r>
              <a:rPr lang="en-US" dirty="0" smtClean="0"/>
              <a:t>objectives</a:t>
            </a:r>
          </a:p>
          <a:p>
            <a:r>
              <a:rPr lang="en-US" sz="2800" dirty="0" smtClean="0"/>
              <a:t>Part 1</a:t>
            </a:r>
          </a:p>
          <a:p>
            <a:pPr lvl="1"/>
            <a:r>
              <a:rPr lang="en-US" dirty="0" smtClean="0"/>
              <a:t>Background</a:t>
            </a:r>
          </a:p>
          <a:p>
            <a:pPr lvl="1"/>
            <a:r>
              <a:rPr lang="en-US" dirty="0" smtClean="0"/>
              <a:t>Methods</a:t>
            </a:r>
          </a:p>
          <a:p>
            <a:r>
              <a:rPr lang="en-US" sz="2800" dirty="0" smtClean="0"/>
              <a:t>Part 2</a:t>
            </a:r>
          </a:p>
          <a:p>
            <a:pPr lvl="1"/>
            <a:r>
              <a:rPr lang="en-US" dirty="0" smtClean="0"/>
              <a:t>R package </a:t>
            </a:r>
            <a:r>
              <a:rPr lang="en-US" i="1" dirty="0" err="1" smtClean="0"/>
              <a:t>stpm</a:t>
            </a:r>
            <a:endParaRPr lang="en-US" i="1" dirty="0" smtClean="0"/>
          </a:p>
          <a:p>
            <a:pPr lvl="1"/>
            <a:r>
              <a:rPr lang="en-US" dirty="0" smtClean="0"/>
              <a:t>Examples</a:t>
            </a:r>
          </a:p>
          <a:p>
            <a:r>
              <a:rPr lang="en-US" sz="2800" dirty="0" smtClean="0"/>
              <a:t>Conclusions</a:t>
            </a:r>
            <a:endParaRPr lang="en-US" sz="2800" dirty="0"/>
          </a:p>
        </p:txBody>
      </p:sp>
      <p:pic>
        <p:nvPicPr>
          <p:cNvPr id="4" name="Picture 3"/>
          <p:cNvPicPr>
            <a:picLocks noChangeAspect="1"/>
          </p:cNvPicPr>
          <p:nvPr/>
        </p:nvPicPr>
        <p:blipFill>
          <a:blip r:embed="rId3"/>
          <a:stretch>
            <a:fillRect/>
          </a:stretch>
        </p:blipFill>
        <p:spPr>
          <a:xfrm>
            <a:off x="5478553" y="1343512"/>
            <a:ext cx="2954584" cy="4587561"/>
          </a:xfrm>
          <a:prstGeom prst="rect">
            <a:avLst/>
          </a:prstGeom>
        </p:spPr>
      </p:pic>
      <p:sp>
        <p:nvSpPr>
          <p:cNvPr id="7" name="TextBox 6"/>
          <p:cNvSpPr txBox="1"/>
          <p:nvPr/>
        </p:nvSpPr>
        <p:spPr>
          <a:xfrm>
            <a:off x="232354" y="5931073"/>
            <a:ext cx="8200783" cy="584776"/>
          </a:xfrm>
          <a:prstGeom prst="rect">
            <a:avLst/>
          </a:prstGeom>
          <a:noFill/>
        </p:spPr>
        <p:txBody>
          <a:bodyPr wrap="none" rtlCol="0">
            <a:spAutoFit/>
          </a:bodyPr>
          <a:lstStyle/>
          <a:p>
            <a:r>
              <a:rPr lang="en-US" sz="1600" dirty="0" smtClean="0"/>
              <a:t>This tutorial is also available </a:t>
            </a:r>
            <a:r>
              <a:rPr lang="en-US" sz="1600" dirty="0"/>
              <a:t>from: </a:t>
            </a:r>
            <a:r>
              <a:rPr lang="en-US" sz="1600" dirty="0">
                <a:hlinkClick r:id="rId4"/>
              </a:rPr>
              <a:t>https://github.com/izhbannikov/</a:t>
            </a:r>
            <a:r>
              <a:rPr lang="en-US" sz="1600" dirty="0" smtClean="0">
                <a:hlinkClick r:id="rId4"/>
              </a:rPr>
              <a:t>ACMBCB2017_SPM_Tutorial</a:t>
            </a:r>
            <a:r>
              <a:rPr lang="en-US" sz="1600" dirty="0" smtClean="0"/>
              <a:t>  </a:t>
            </a:r>
            <a:endParaRPr lang="en-US" sz="1600" dirty="0"/>
          </a:p>
          <a:p>
            <a:endParaRPr lang="en-US" sz="1600" dirty="0"/>
          </a:p>
        </p:txBody>
      </p:sp>
      <p:sp>
        <p:nvSpPr>
          <p:cNvPr id="8" name="Slide Number Placeholder 7"/>
          <p:cNvSpPr>
            <a:spLocks noGrp="1"/>
          </p:cNvSpPr>
          <p:nvPr>
            <p:ph type="sldNum" sz="quarter" idx="12"/>
          </p:nvPr>
        </p:nvSpPr>
        <p:spPr/>
        <p:txBody>
          <a:bodyPr/>
          <a:lstStyle/>
          <a:p>
            <a:fld id="{2123E2E7-FBB7-8141-A056-963BA0FB7756}" type="slidenum">
              <a:rPr lang="en-US" smtClean="0"/>
              <a:t>2</a:t>
            </a:fld>
            <a:endParaRPr lang="en-US"/>
          </a:p>
        </p:txBody>
      </p:sp>
    </p:spTree>
    <p:extLst>
      <p:ext uri="{BB962C8B-B14F-4D97-AF65-F5344CB8AC3E}">
        <p14:creationId xmlns:p14="http://schemas.microsoft.com/office/powerpoint/2010/main" val="365699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0066"/>
          </a:xfrm>
        </p:spPr>
        <p:txBody>
          <a:bodyPr>
            <a:normAutofit fontScale="90000"/>
          </a:bodyPr>
          <a:lstStyle/>
          <a:p>
            <a:r>
              <a:rPr lang="en-US" dirty="0" smtClean="0"/>
              <a:t>R-package </a:t>
            </a:r>
            <a:r>
              <a:rPr lang="en-US" i="1" dirty="0" smtClean="0">
                <a:latin typeface="Times New Roman"/>
                <a:cs typeface="Times New Roman"/>
              </a:rPr>
              <a:t>stpm </a:t>
            </a:r>
            <a:endParaRPr lang="en-US" i="1" dirty="0">
              <a:latin typeface="Times New Roman"/>
              <a:cs typeface="Times New Roman"/>
            </a:endParaRPr>
          </a:p>
        </p:txBody>
      </p:sp>
      <p:pic>
        <p:nvPicPr>
          <p:cNvPr id="3" name="Picture 2"/>
          <p:cNvPicPr>
            <a:picLocks noChangeAspect="1"/>
          </p:cNvPicPr>
          <p:nvPr/>
        </p:nvPicPr>
        <p:blipFill>
          <a:blip r:embed="rId3"/>
          <a:stretch>
            <a:fillRect/>
          </a:stretch>
        </p:blipFill>
        <p:spPr>
          <a:xfrm>
            <a:off x="0" y="1142419"/>
            <a:ext cx="9144000" cy="4918364"/>
          </a:xfrm>
          <a:prstGeom prst="rect">
            <a:avLst/>
          </a:prstGeom>
        </p:spPr>
      </p:pic>
      <p:sp>
        <p:nvSpPr>
          <p:cNvPr id="4" name="Slide Number Placeholder 3"/>
          <p:cNvSpPr>
            <a:spLocks noGrp="1"/>
          </p:cNvSpPr>
          <p:nvPr>
            <p:ph type="sldNum" sz="quarter" idx="12"/>
          </p:nvPr>
        </p:nvSpPr>
        <p:spPr/>
        <p:txBody>
          <a:bodyPr/>
          <a:lstStyle/>
          <a:p>
            <a:fld id="{2123E2E7-FBB7-8141-A056-963BA0FB7756}" type="slidenum">
              <a:rPr lang="en-US" smtClean="0"/>
              <a:t>20</a:t>
            </a:fld>
            <a:endParaRPr lang="en-US"/>
          </a:p>
        </p:txBody>
      </p:sp>
    </p:spTree>
    <p:extLst>
      <p:ext uri="{BB962C8B-B14F-4D97-AF65-F5344CB8AC3E}">
        <p14:creationId xmlns:p14="http://schemas.microsoft.com/office/powerpoint/2010/main" val="798634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457200" y="1600200"/>
            <a:ext cx="8229600" cy="1574971"/>
          </a:xfrm>
        </p:spPr>
        <p:txBody>
          <a:bodyPr/>
          <a:lstStyle/>
          <a:p>
            <a:r>
              <a:rPr lang="en-US" sz="2400" dirty="0" smtClean="0"/>
              <a:t>Please clone or download them from the tutorial page:</a:t>
            </a:r>
          </a:p>
          <a:p>
            <a:pPr marL="0" indent="0">
              <a:buNone/>
            </a:pPr>
            <a:r>
              <a:rPr lang="en-US" sz="2400" dirty="0">
                <a:hlinkClick r:id="rId2"/>
              </a:rPr>
              <a:t>https://github.com/izhbannikov/</a:t>
            </a:r>
            <a:r>
              <a:rPr lang="en-US" sz="2400" dirty="0" smtClean="0">
                <a:hlinkClick r:id="rId2"/>
              </a:rPr>
              <a:t>ACMBCB2017_SPM_Tutorial</a:t>
            </a:r>
            <a:r>
              <a:rPr lang="en-US" sz="2400" dirty="0" smtClean="0"/>
              <a:t> </a:t>
            </a:r>
          </a:p>
          <a:p>
            <a:pPr marL="0" indent="0">
              <a:buNone/>
            </a:pPr>
            <a:endParaRPr lang="en-US" sz="2000" dirty="0"/>
          </a:p>
          <a:p>
            <a:pPr marL="0" indent="0">
              <a:buNone/>
            </a:pPr>
            <a:endParaRPr lang="en-US" sz="2000" dirty="0"/>
          </a:p>
        </p:txBody>
      </p:sp>
      <p:pic>
        <p:nvPicPr>
          <p:cNvPr id="4" name="Picture 3"/>
          <p:cNvPicPr>
            <a:picLocks noChangeAspect="1"/>
          </p:cNvPicPr>
          <p:nvPr/>
        </p:nvPicPr>
        <p:blipFill>
          <a:blip r:embed="rId3"/>
          <a:stretch>
            <a:fillRect/>
          </a:stretch>
        </p:blipFill>
        <p:spPr>
          <a:xfrm>
            <a:off x="1056166" y="2784598"/>
            <a:ext cx="7061200" cy="3149600"/>
          </a:xfrm>
          <a:prstGeom prst="rect">
            <a:avLst/>
          </a:prstGeom>
        </p:spPr>
      </p:pic>
      <p:sp>
        <p:nvSpPr>
          <p:cNvPr id="5" name="Slide Number Placeholder 4"/>
          <p:cNvSpPr>
            <a:spLocks noGrp="1"/>
          </p:cNvSpPr>
          <p:nvPr>
            <p:ph type="sldNum" sz="quarter" idx="12"/>
          </p:nvPr>
        </p:nvSpPr>
        <p:spPr/>
        <p:txBody>
          <a:bodyPr/>
          <a:lstStyle/>
          <a:p>
            <a:fld id="{2123E2E7-FBB7-8141-A056-963BA0FB7756}" type="slidenum">
              <a:rPr lang="en-US" smtClean="0"/>
              <a:t>21</a:t>
            </a:fld>
            <a:endParaRPr lang="en-US"/>
          </a:p>
        </p:txBody>
      </p:sp>
    </p:spTree>
    <p:extLst>
      <p:ext uri="{BB962C8B-B14F-4D97-AF65-F5344CB8AC3E}">
        <p14:creationId xmlns:p14="http://schemas.microsoft.com/office/powerpoint/2010/main" val="329892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installation</a:t>
            </a:r>
            <a:endParaRPr lang="en-US" dirty="0"/>
          </a:p>
        </p:txBody>
      </p:sp>
      <p:sp>
        <p:nvSpPr>
          <p:cNvPr id="3" name="Content Placeholder 2"/>
          <p:cNvSpPr>
            <a:spLocks noGrp="1"/>
          </p:cNvSpPr>
          <p:nvPr>
            <p:ph idx="1"/>
          </p:nvPr>
        </p:nvSpPr>
        <p:spPr>
          <a:xfrm>
            <a:off x="457200" y="1600201"/>
            <a:ext cx="8229600" cy="2623516"/>
          </a:xfrm>
        </p:spPr>
        <p:txBody>
          <a:bodyPr>
            <a:normAutofit fontScale="92500" lnSpcReduction="10000"/>
          </a:bodyPr>
          <a:lstStyle/>
          <a:p>
            <a:pPr marL="0" indent="0">
              <a:buNone/>
            </a:pPr>
            <a:r>
              <a:rPr lang="en-US" sz="2000" dirty="0" smtClean="0">
                <a:solidFill>
                  <a:srgbClr val="008000"/>
                </a:solidFill>
                <a:latin typeface="Courier New"/>
                <a:cs typeface="Courier New"/>
              </a:rPr>
              <a:t>#Example1.R</a:t>
            </a:r>
          </a:p>
          <a:p>
            <a:pPr marL="0" indent="0">
              <a:buNone/>
            </a:pPr>
            <a:endParaRPr lang="en-US" sz="2000" dirty="0" smtClean="0">
              <a:latin typeface="Courier New"/>
              <a:cs typeface="Courier New"/>
            </a:endParaRPr>
          </a:p>
          <a:p>
            <a:pPr marL="0" indent="0">
              <a:buNone/>
            </a:pPr>
            <a:r>
              <a:rPr lang="en-US" sz="2000" dirty="0" err="1" smtClean="0">
                <a:latin typeface="Courier New"/>
                <a:cs typeface="Courier New"/>
              </a:rPr>
              <a:t>install.packages</a:t>
            </a:r>
            <a:r>
              <a:rPr lang="en-US" sz="2000" dirty="0">
                <a:latin typeface="Courier New"/>
                <a:cs typeface="Courier New"/>
              </a:rPr>
              <a:t>("</a:t>
            </a:r>
            <a:r>
              <a:rPr lang="en-US" sz="2000" dirty="0" err="1">
                <a:latin typeface="Courier New"/>
                <a:cs typeface="Courier New"/>
              </a:rPr>
              <a:t>stpm</a:t>
            </a:r>
            <a:r>
              <a:rPr lang="en-US" sz="2000" dirty="0">
                <a:latin typeface="Courier New"/>
                <a:cs typeface="Courier New"/>
              </a:rPr>
              <a:t>")</a:t>
            </a:r>
          </a:p>
          <a:p>
            <a:endParaRPr lang="en-US" sz="2000" dirty="0">
              <a:latin typeface="Courier New"/>
              <a:cs typeface="Courier New"/>
            </a:endParaRPr>
          </a:p>
          <a:p>
            <a:pPr marL="0" indent="0">
              <a:buNone/>
            </a:pPr>
            <a:r>
              <a:rPr lang="en-US" sz="2000" dirty="0">
                <a:solidFill>
                  <a:srgbClr val="008000"/>
                </a:solidFill>
                <a:latin typeface="Courier New"/>
                <a:cs typeface="Courier New"/>
              </a:rPr>
              <a:t>#OR</a:t>
            </a:r>
          </a:p>
          <a:p>
            <a:pPr marL="0" indent="0">
              <a:buNone/>
            </a:pPr>
            <a:endParaRPr lang="en-US" sz="2000" dirty="0">
              <a:latin typeface="Courier New"/>
              <a:cs typeface="Courier New"/>
            </a:endParaRPr>
          </a:p>
          <a:p>
            <a:pPr marL="0" indent="0">
              <a:buNone/>
            </a:pPr>
            <a:r>
              <a:rPr lang="en-US" sz="2000" dirty="0">
                <a:latin typeface="Courier New"/>
                <a:cs typeface="Courier New"/>
              </a:rPr>
              <a:t>library(</a:t>
            </a:r>
            <a:r>
              <a:rPr lang="en-US" sz="2000" dirty="0" err="1">
                <a:latin typeface="Courier New"/>
                <a:cs typeface="Courier New"/>
              </a:rPr>
              <a:t>devtools</a:t>
            </a:r>
            <a:r>
              <a:rPr lang="en-US" sz="2000" dirty="0">
                <a:latin typeface="Courier New"/>
                <a:cs typeface="Courier New"/>
              </a:rPr>
              <a:t>)</a:t>
            </a:r>
          </a:p>
          <a:p>
            <a:pPr marL="0" indent="0">
              <a:buNone/>
            </a:pPr>
            <a:r>
              <a:rPr lang="en-US" sz="2000" dirty="0" err="1">
                <a:latin typeface="Courier New"/>
                <a:cs typeface="Courier New"/>
              </a:rPr>
              <a:t>install_github</a:t>
            </a:r>
            <a:r>
              <a:rPr lang="en-US" sz="2000" dirty="0">
                <a:latin typeface="Courier New"/>
                <a:cs typeface="Courier New"/>
              </a:rPr>
              <a:t>("</a:t>
            </a:r>
            <a:r>
              <a:rPr lang="en-US" sz="2000" dirty="0" err="1">
                <a:latin typeface="Courier New"/>
                <a:cs typeface="Courier New"/>
              </a:rPr>
              <a:t>izhbannikov</a:t>
            </a:r>
            <a:r>
              <a:rPr lang="en-US" sz="2000" dirty="0">
                <a:latin typeface="Courier New"/>
                <a:cs typeface="Courier New"/>
              </a:rPr>
              <a:t>/spm")</a:t>
            </a:r>
          </a:p>
        </p:txBody>
      </p:sp>
      <p:sp>
        <p:nvSpPr>
          <p:cNvPr id="4" name="Slide Number Placeholder 3"/>
          <p:cNvSpPr>
            <a:spLocks noGrp="1"/>
          </p:cNvSpPr>
          <p:nvPr>
            <p:ph type="sldNum" sz="quarter" idx="12"/>
          </p:nvPr>
        </p:nvSpPr>
        <p:spPr/>
        <p:txBody>
          <a:bodyPr/>
          <a:lstStyle/>
          <a:p>
            <a:fld id="{2123E2E7-FBB7-8141-A056-963BA0FB7756}" type="slidenum">
              <a:rPr lang="en-US" smtClean="0"/>
              <a:t>22</a:t>
            </a:fld>
            <a:endParaRPr lang="en-US"/>
          </a:p>
        </p:txBody>
      </p:sp>
    </p:spTree>
    <p:extLst>
      <p:ext uri="{BB962C8B-B14F-4D97-AF65-F5344CB8AC3E}">
        <p14:creationId xmlns:p14="http://schemas.microsoft.com/office/powerpoint/2010/main" val="3510046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xamples</a:t>
            </a:r>
            <a:endParaRPr lang="en-US" dirty="0"/>
          </a:p>
        </p:txBody>
      </p:sp>
      <p:sp>
        <p:nvSpPr>
          <p:cNvPr id="3" name="Content Placeholder 2"/>
          <p:cNvSpPr>
            <a:spLocks noGrp="1"/>
          </p:cNvSpPr>
          <p:nvPr>
            <p:ph idx="1"/>
          </p:nvPr>
        </p:nvSpPr>
        <p:spPr>
          <a:xfrm>
            <a:off x="457200" y="1600200"/>
            <a:ext cx="8229600" cy="4692394"/>
          </a:xfrm>
        </p:spPr>
        <p:txBody>
          <a:bodyPr>
            <a:normAutofit/>
          </a:bodyPr>
          <a:lstStyle/>
          <a:p>
            <a:r>
              <a:rPr lang="en-US" sz="3600" dirty="0" smtClean="0"/>
              <a:t>Typical analysis workflow:</a:t>
            </a:r>
          </a:p>
          <a:p>
            <a:pPr lvl="1"/>
            <a:r>
              <a:rPr lang="en-US" sz="3200" dirty="0" smtClean="0"/>
              <a:t>Prepare data</a:t>
            </a:r>
          </a:p>
          <a:p>
            <a:pPr lvl="1"/>
            <a:r>
              <a:rPr lang="en-US" sz="3200" dirty="0" smtClean="0"/>
              <a:t>Estimate parameters</a:t>
            </a:r>
          </a:p>
          <a:p>
            <a:pPr lvl="1"/>
            <a:r>
              <a:rPr lang="en-US" sz="3200" dirty="0" smtClean="0"/>
              <a:t>Make conclusions</a:t>
            </a:r>
          </a:p>
          <a:p>
            <a:pPr marL="457200" lvl="1" indent="0">
              <a:buNone/>
            </a:pPr>
            <a:endParaRPr lang="en-US" sz="3200" dirty="0"/>
          </a:p>
        </p:txBody>
      </p:sp>
      <p:sp>
        <p:nvSpPr>
          <p:cNvPr id="4" name="Slide Number Placeholder 3"/>
          <p:cNvSpPr>
            <a:spLocks noGrp="1"/>
          </p:cNvSpPr>
          <p:nvPr>
            <p:ph type="sldNum" sz="quarter" idx="12"/>
          </p:nvPr>
        </p:nvSpPr>
        <p:spPr/>
        <p:txBody>
          <a:bodyPr/>
          <a:lstStyle/>
          <a:p>
            <a:fld id="{2123E2E7-FBB7-8141-A056-963BA0FB7756}" type="slidenum">
              <a:rPr lang="en-US" smtClean="0"/>
              <a:t>23</a:t>
            </a:fld>
            <a:endParaRPr lang="en-US"/>
          </a:p>
        </p:txBody>
      </p:sp>
    </p:spTree>
    <p:extLst>
      <p:ext uri="{BB962C8B-B14F-4D97-AF65-F5344CB8AC3E}">
        <p14:creationId xmlns:p14="http://schemas.microsoft.com/office/powerpoint/2010/main" val="416160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data</a:t>
            </a:r>
            <a:endParaRPr lang="en-US" dirty="0"/>
          </a:p>
        </p:txBody>
      </p:sp>
      <p:pic>
        <p:nvPicPr>
          <p:cNvPr id="4" name="Picture 3"/>
          <p:cNvPicPr>
            <a:picLocks noChangeAspect="1"/>
          </p:cNvPicPr>
          <p:nvPr/>
        </p:nvPicPr>
        <p:blipFill>
          <a:blip r:embed="rId3"/>
          <a:stretch>
            <a:fillRect/>
          </a:stretch>
        </p:blipFill>
        <p:spPr>
          <a:xfrm>
            <a:off x="1182390" y="2182680"/>
            <a:ext cx="6770040" cy="2478158"/>
          </a:xfrm>
          <a:prstGeom prst="rect">
            <a:avLst/>
          </a:prstGeom>
        </p:spPr>
      </p:pic>
      <p:sp>
        <p:nvSpPr>
          <p:cNvPr id="3" name="Slide Number Placeholder 2"/>
          <p:cNvSpPr>
            <a:spLocks noGrp="1"/>
          </p:cNvSpPr>
          <p:nvPr>
            <p:ph type="sldNum" sz="quarter" idx="12"/>
          </p:nvPr>
        </p:nvSpPr>
        <p:spPr/>
        <p:txBody>
          <a:bodyPr/>
          <a:lstStyle/>
          <a:p>
            <a:fld id="{2123E2E7-FBB7-8141-A056-963BA0FB7756}" type="slidenum">
              <a:rPr lang="en-US" smtClean="0"/>
              <a:t>24</a:t>
            </a:fld>
            <a:endParaRPr lang="en-US"/>
          </a:p>
        </p:txBody>
      </p:sp>
    </p:spTree>
    <p:extLst>
      <p:ext uri="{BB962C8B-B14F-4D97-AF65-F5344CB8AC3E}">
        <p14:creationId xmlns:p14="http://schemas.microsoft.com/office/powerpoint/2010/main" val="17250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Discrete-time SPM*</a:t>
            </a:r>
            <a:endParaRPr lang="en-US" dirty="0"/>
          </a:p>
        </p:txBody>
      </p:sp>
      <p:sp>
        <p:nvSpPr>
          <p:cNvPr id="10" name="Rectangle 9"/>
          <p:cNvSpPr/>
          <p:nvPr/>
        </p:nvSpPr>
        <p:spPr>
          <a:xfrm>
            <a:off x="738313" y="2718561"/>
            <a:ext cx="7948488" cy="1323439"/>
          </a:xfrm>
          <a:prstGeom prst="rect">
            <a:avLst/>
          </a:prstGeom>
        </p:spPr>
        <p:txBody>
          <a:bodyPr wrap="square">
            <a:spAutoFit/>
          </a:bodyPr>
          <a:lstStyle/>
          <a:p>
            <a:pPr marL="285750" indent="-285750">
              <a:buFont typeface="Arial"/>
              <a:buChar char="•"/>
            </a:pPr>
            <a:r>
              <a:rPr lang="en-US" sz="2000" b="1" dirty="0" smtClean="0"/>
              <a:t>u</a:t>
            </a:r>
            <a:r>
              <a:rPr lang="en-US" sz="2000" dirty="0" smtClean="0"/>
              <a:t>, </a:t>
            </a:r>
            <a:r>
              <a:rPr lang="en-US" sz="2000" b="1" dirty="0" smtClean="0"/>
              <a:t>R</a:t>
            </a:r>
            <a:r>
              <a:rPr lang="en-US" sz="2000" dirty="0" smtClean="0"/>
              <a:t>, </a:t>
            </a:r>
            <a:r>
              <a:rPr lang="en-US" sz="2000" i="1" dirty="0" smtClean="0"/>
              <a:t>μ</a:t>
            </a:r>
            <a:r>
              <a:rPr lang="en-US" sz="2000" baseline="-25000" dirty="0" smtClean="0"/>
              <a:t>0</a:t>
            </a:r>
            <a:r>
              <a:rPr lang="en-US" sz="2000" dirty="0" smtClean="0"/>
              <a:t>, </a:t>
            </a:r>
            <a:r>
              <a:rPr lang="en-US" sz="2000" b="1" dirty="0" smtClean="0"/>
              <a:t>b</a:t>
            </a:r>
            <a:r>
              <a:rPr lang="en-US" sz="2000" dirty="0" smtClean="0"/>
              <a:t>, </a:t>
            </a:r>
            <a:r>
              <a:rPr lang="en-US" sz="2000" b="1" dirty="0" smtClean="0"/>
              <a:t>Q</a:t>
            </a:r>
            <a:r>
              <a:rPr lang="en-US" sz="2000" dirty="0" smtClean="0"/>
              <a:t> and 𝛆</a:t>
            </a:r>
            <a:r>
              <a:rPr lang="ru-RU" sz="2000" dirty="0" smtClean="0"/>
              <a:t> (</a:t>
            </a:r>
            <a:r>
              <a:rPr lang="en-US" sz="2000" i="1" dirty="0" smtClean="0"/>
              <a:t>t</a:t>
            </a:r>
            <a:r>
              <a:rPr lang="ru-RU" sz="2000" dirty="0" smtClean="0"/>
              <a:t>)</a:t>
            </a:r>
            <a:r>
              <a:rPr lang="en-US" sz="2000" dirty="0" smtClean="0"/>
              <a:t> are assumed to be constant and reflect coefficients in the first model form.</a:t>
            </a:r>
          </a:p>
          <a:p>
            <a:pPr marL="285750" indent="-285750">
              <a:buFont typeface="Arial"/>
              <a:buChar char="•"/>
            </a:pPr>
            <a:r>
              <a:rPr lang="en-US" sz="2000" dirty="0"/>
              <a:t>T</a:t>
            </a:r>
            <a:r>
              <a:rPr lang="en-US" sz="2000" dirty="0" smtClean="0"/>
              <a:t>he </a:t>
            </a:r>
            <a:r>
              <a:rPr lang="en-US" sz="2000" dirty="0" err="1" smtClean="0"/>
              <a:t>Gompertz</a:t>
            </a:r>
            <a:r>
              <a:rPr lang="en-US" sz="2000" dirty="0" smtClean="0"/>
              <a:t> hazard is used and the parameter 𝜃 is to be estimated along with other parameters.</a:t>
            </a:r>
          </a:p>
        </p:txBody>
      </p:sp>
      <p:sp>
        <p:nvSpPr>
          <p:cNvPr id="11" name="Rectangle 10"/>
          <p:cNvSpPr/>
          <p:nvPr/>
        </p:nvSpPr>
        <p:spPr>
          <a:xfrm>
            <a:off x="575489" y="6201643"/>
            <a:ext cx="7904583" cy="523220"/>
          </a:xfrm>
          <a:prstGeom prst="rect">
            <a:avLst/>
          </a:prstGeom>
        </p:spPr>
        <p:txBody>
          <a:bodyPr wrap="square">
            <a:spAutoFit/>
          </a:bodyPr>
          <a:lstStyle/>
          <a:p>
            <a:r>
              <a:rPr lang="en-US" sz="1400" dirty="0" smtClean="0"/>
              <a:t>* </a:t>
            </a:r>
            <a:r>
              <a:rPr lang="en-US" sz="1400" dirty="0" err="1" smtClean="0"/>
              <a:t>Akushevich</a:t>
            </a:r>
            <a:r>
              <a:rPr lang="en-US" sz="1400" dirty="0" smtClean="0"/>
              <a:t>, I., et al., Life Tables with Covariates: Dynamic Model for Nonlinear Analysis of Longitudinal Data, Mathematical Population Studies, 12(2):51-80, 2005.</a:t>
            </a:r>
            <a:endParaRPr lang="en-US" sz="1400" dirty="0"/>
          </a:p>
        </p:txBody>
      </p:sp>
      <p:pic>
        <p:nvPicPr>
          <p:cNvPr id="4" name="Picture 3"/>
          <p:cNvPicPr>
            <a:picLocks noChangeAspect="1"/>
          </p:cNvPicPr>
          <p:nvPr/>
        </p:nvPicPr>
        <p:blipFill>
          <a:blip r:embed="rId3"/>
          <a:stretch>
            <a:fillRect/>
          </a:stretch>
        </p:blipFill>
        <p:spPr>
          <a:xfrm>
            <a:off x="1640719" y="1417638"/>
            <a:ext cx="5840691" cy="1017949"/>
          </a:xfrm>
          <a:prstGeom prst="rect">
            <a:avLst/>
          </a:prstGeom>
        </p:spPr>
      </p:pic>
      <p:sp>
        <p:nvSpPr>
          <p:cNvPr id="3" name="Slide Number Placeholder 2"/>
          <p:cNvSpPr>
            <a:spLocks noGrp="1"/>
          </p:cNvSpPr>
          <p:nvPr>
            <p:ph type="sldNum" sz="quarter" idx="12"/>
          </p:nvPr>
        </p:nvSpPr>
        <p:spPr/>
        <p:txBody>
          <a:bodyPr/>
          <a:lstStyle/>
          <a:p>
            <a:fld id="{2123E2E7-FBB7-8141-A056-963BA0FB7756}" type="slidenum">
              <a:rPr lang="en-US" smtClean="0"/>
              <a:t>25</a:t>
            </a:fld>
            <a:endParaRPr lang="en-US"/>
          </a:p>
        </p:txBody>
      </p:sp>
    </p:spTree>
    <p:extLst>
      <p:ext uri="{BB962C8B-B14F-4D97-AF65-F5344CB8AC3E}">
        <p14:creationId xmlns:p14="http://schemas.microsoft.com/office/powerpoint/2010/main" val="3272369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92053"/>
          </a:xfrm>
        </p:spPr>
        <p:txBody>
          <a:bodyPr/>
          <a:lstStyle/>
          <a:p>
            <a:r>
              <a:rPr lang="en-US" dirty="0" smtClean="0"/>
              <a:t>Quick start</a:t>
            </a:r>
            <a:endParaRPr lang="en-US" dirty="0"/>
          </a:p>
        </p:txBody>
      </p:sp>
      <p:sp>
        <p:nvSpPr>
          <p:cNvPr id="3" name="Rectangle 2"/>
          <p:cNvSpPr/>
          <p:nvPr/>
        </p:nvSpPr>
        <p:spPr>
          <a:xfrm>
            <a:off x="457199" y="1166691"/>
            <a:ext cx="8461615" cy="4770537"/>
          </a:xfrm>
          <a:prstGeom prst="rect">
            <a:avLst/>
          </a:prstGeom>
        </p:spPr>
        <p:txBody>
          <a:bodyPr wrap="square">
            <a:spAutoFit/>
          </a:bodyPr>
          <a:lstStyle/>
          <a:p>
            <a:r>
              <a:rPr lang="en-US" sz="1600" dirty="0">
                <a:solidFill>
                  <a:srgbClr val="008000"/>
                </a:solidFill>
                <a:latin typeface="Courier New"/>
                <a:cs typeface="Courier New"/>
              </a:rPr>
              <a:t>#Example2.</a:t>
            </a:r>
            <a:r>
              <a:rPr lang="en-US" sz="1600" dirty="0" smtClean="0">
                <a:solidFill>
                  <a:srgbClr val="008000"/>
                </a:solidFill>
                <a:latin typeface="Courier New"/>
                <a:cs typeface="Courier New"/>
              </a:rPr>
              <a:t>R</a:t>
            </a:r>
          </a:p>
          <a:p>
            <a:r>
              <a:rPr lang="en-US" sz="1600" dirty="0" smtClean="0">
                <a:solidFill>
                  <a:srgbClr val="008000"/>
                </a:solidFill>
                <a:latin typeface="Courier New"/>
                <a:cs typeface="Courier New"/>
              </a:rPr>
              <a:t>#Quick start</a:t>
            </a:r>
            <a:endParaRPr lang="en-US" sz="1600" dirty="0">
              <a:solidFill>
                <a:srgbClr val="008000"/>
              </a:solidFill>
              <a:latin typeface="Courier New"/>
              <a:cs typeface="Courier New"/>
            </a:endParaRPr>
          </a:p>
          <a:p>
            <a:endParaRPr lang="en-US" sz="1600" dirty="0">
              <a:solidFill>
                <a:srgbClr val="008000"/>
              </a:solidFill>
              <a:latin typeface="Courier New"/>
              <a:cs typeface="Courier New"/>
            </a:endParaRPr>
          </a:p>
          <a:p>
            <a:r>
              <a:rPr lang="en-US" sz="1600" dirty="0">
                <a:latin typeface="Courier New"/>
                <a:cs typeface="Courier New"/>
              </a:rPr>
              <a:t>library(</a:t>
            </a:r>
            <a:r>
              <a:rPr lang="en-US" sz="1600" dirty="0" err="1">
                <a:latin typeface="Courier New"/>
                <a:cs typeface="Courier New"/>
              </a:rPr>
              <a:t>stpm</a:t>
            </a:r>
            <a:r>
              <a:rPr lang="en-US" sz="1600" dirty="0">
                <a:latin typeface="Courier New"/>
                <a:cs typeface="Courier New"/>
              </a:rPr>
              <a:t>)</a:t>
            </a:r>
          </a:p>
          <a:p>
            <a:endParaRPr lang="en-US" sz="1600" dirty="0">
              <a:solidFill>
                <a:srgbClr val="008000"/>
              </a:solidFill>
              <a:latin typeface="Courier New"/>
              <a:cs typeface="Courier New"/>
            </a:endParaRPr>
          </a:p>
          <a:p>
            <a:r>
              <a:rPr lang="en-US" sz="1600" dirty="0">
                <a:solidFill>
                  <a:srgbClr val="008000"/>
                </a:solidFill>
                <a:latin typeface="Courier New"/>
                <a:cs typeface="Courier New"/>
              </a:rPr>
              <a:t># Let's take a look at raw data</a:t>
            </a:r>
          </a:p>
          <a:p>
            <a:r>
              <a:rPr lang="en-US" sz="1600" dirty="0" err="1">
                <a:solidFill>
                  <a:srgbClr val="000000"/>
                </a:solidFill>
                <a:latin typeface="Courier New"/>
                <a:cs typeface="Courier New"/>
              </a:rPr>
              <a:t>raw.data</a:t>
            </a:r>
            <a:r>
              <a:rPr lang="en-US" sz="1600" dirty="0">
                <a:solidFill>
                  <a:srgbClr val="000000"/>
                </a:solidFill>
                <a:latin typeface="Courier New"/>
                <a:cs typeface="Courier New"/>
              </a:rPr>
              <a:t> &lt;- </a:t>
            </a:r>
            <a:r>
              <a:rPr lang="en-US" sz="1600" dirty="0" err="1">
                <a:solidFill>
                  <a:srgbClr val="000000"/>
                </a:solidFill>
                <a:latin typeface="Courier New"/>
                <a:cs typeface="Courier New"/>
              </a:rPr>
              <a:t>read.csv</a:t>
            </a:r>
            <a:r>
              <a:rPr lang="en-US" sz="1600" dirty="0">
                <a:solidFill>
                  <a:srgbClr val="000000"/>
                </a:solidFill>
                <a:latin typeface="Courier New"/>
                <a:cs typeface="Courier New"/>
              </a:rPr>
              <a:t>(</a:t>
            </a:r>
            <a:r>
              <a:rPr lang="en-US" sz="1600" dirty="0" err="1">
                <a:solidFill>
                  <a:srgbClr val="000000"/>
                </a:solidFill>
                <a:latin typeface="Courier New"/>
                <a:cs typeface="Courier New"/>
              </a:rPr>
              <a:t>system.file</a:t>
            </a:r>
            <a:r>
              <a:rPr lang="en-US" sz="1600" dirty="0">
                <a:solidFill>
                  <a:srgbClr val="000000"/>
                </a:solidFill>
                <a:latin typeface="Courier New"/>
                <a:cs typeface="Courier New"/>
              </a:rPr>
              <a:t>("</a:t>
            </a:r>
            <a:r>
              <a:rPr lang="en-US" sz="1600" dirty="0" err="1">
                <a:solidFill>
                  <a:srgbClr val="000000"/>
                </a:solidFill>
                <a:latin typeface="Courier New"/>
                <a:cs typeface="Courier New"/>
              </a:rPr>
              <a:t>extdata</a:t>
            </a:r>
            <a:r>
              <a:rPr lang="en-US" sz="1600" dirty="0">
                <a:solidFill>
                  <a:srgbClr val="000000"/>
                </a:solidFill>
                <a:latin typeface="Courier New"/>
                <a:cs typeface="Courier New"/>
              </a:rPr>
              <a:t>", "</a:t>
            </a:r>
            <a:r>
              <a:rPr lang="en-US" sz="1600" dirty="0" err="1">
                <a:solidFill>
                  <a:srgbClr val="000000"/>
                </a:solidFill>
                <a:latin typeface="Courier New"/>
                <a:cs typeface="Courier New"/>
              </a:rPr>
              <a:t>longdat.csv</a:t>
            </a:r>
            <a:r>
              <a:rPr lang="en-US" sz="1600" dirty="0">
                <a:solidFill>
                  <a:srgbClr val="000000"/>
                </a:solidFill>
                <a:latin typeface="Courier New"/>
                <a:cs typeface="Courier New"/>
              </a:rPr>
              <a:t>", package="</a:t>
            </a:r>
            <a:r>
              <a:rPr lang="en-US" sz="1600" dirty="0" err="1">
                <a:solidFill>
                  <a:srgbClr val="000000"/>
                </a:solidFill>
                <a:latin typeface="Courier New"/>
                <a:cs typeface="Courier New"/>
              </a:rPr>
              <a:t>stpm</a:t>
            </a:r>
            <a:r>
              <a:rPr lang="en-US" sz="1600" dirty="0">
                <a:solidFill>
                  <a:srgbClr val="000000"/>
                </a:solidFill>
                <a:latin typeface="Courier New"/>
                <a:cs typeface="Courier New"/>
              </a:rPr>
              <a:t>"))</a:t>
            </a:r>
          </a:p>
          <a:p>
            <a:endParaRPr lang="en-US" sz="1600" dirty="0">
              <a:solidFill>
                <a:srgbClr val="008000"/>
              </a:solidFill>
              <a:latin typeface="Courier New"/>
              <a:cs typeface="Courier New"/>
            </a:endParaRPr>
          </a:p>
          <a:p>
            <a:r>
              <a:rPr lang="en-US" sz="1600" dirty="0">
                <a:solidFill>
                  <a:srgbClr val="008000"/>
                </a:solidFill>
                <a:latin typeface="Courier New"/>
                <a:cs typeface="Courier New"/>
              </a:rPr>
              <a:t>#Prepare data for optimization</a:t>
            </a:r>
          </a:p>
          <a:p>
            <a:r>
              <a:rPr lang="en-US" sz="1600" dirty="0">
                <a:solidFill>
                  <a:srgbClr val="000000"/>
                </a:solidFill>
                <a:latin typeface="Courier New"/>
                <a:cs typeface="Courier New"/>
              </a:rPr>
              <a:t>data &lt;- </a:t>
            </a:r>
            <a:r>
              <a:rPr lang="en-US" sz="1600" dirty="0" err="1">
                <a:solidFill>
                  <a:srgbClr val="000000"/>
                </a:solidFill>
                <a:latin typeface="Courier New"/>
                <a:cs typeface="Courier New"/>
              </a:rPr>
              <a:t>prepare_data</a:t>
            </a:r>
            <a:r>
              <a:rPr lang="en-US" sz="1600" dirty="0">
                <a:solidFill>
                  <a:srgbClr val="000000"/>
                </a:solidFill>
                <a:latin typeface="Courier New"/>
                <a:cs typeface="Courier New"/>
              </a:rPr>
              <a:t>(x=</a:t>
            </a:r>
            <a:r>
              <a:rPr lang="en-US" sz="1600" dirty="0" err="1">
                <a:solidFill>
                  <a:srgbClr val="000000"/>
                </a:solidFill>
                <a:latin typeface="Courier New"/>
                <a:cs typeface="Courier New"/>
              </a:rPr>
              <a:t>system.file</a:t>
            </a:r>
            <a:r>
              <a:rPr lang="en-US" sz="1600" dirty="0">
                <a:solidFill>
                  <a:srgbClr val="000000"/>
                </a:solidFill>
                <a:latin typeface="Courier New"/>
                <a:cs typeface="Courier New"/>
              </a:rPr>
              <a:t>("</a:t>
            </a:r>
            <a:r>
              <a:rPr lang="en-US" sz="1600" dirty="0" err="1">
                <a:solidFill>
                  <a:srgbClr val="000000"/>
                </a:solidFill>
                <a:latin typeface="Courier New"/>
                <a:cs typeface="Courier New"/>
              </a:rPr>
              <a:t>extdata</a:t>
            </a:r>
            <a:r>
              <a:rPr lang="en-US" sz="1600" dirty="0">
                <a:solidFill>
                  <a:srgbClr val="000000"/>
                </a:solidFill>
                <a:latin typeface="Courier New"/>
                <a:cs typeface="Courier New"/>
              </a:rPr>
              <a:t>", "</a:t>
            </a:r>
            <a:r>
              <a:rPr lang="en-US" sz="1600" dirty="0" err="1">
                <a:solidFill>
                  <a:srgbClr val="000000"/>
                </a:solidFill>
                <a:latin typeface="Courier New"/>
                <a:cs typeface="Courier New"/>
              </a:rPr>
              <a:t>longdat.csv</a:t>
            </a:r>
            <a:r>
              <a:rPr lang="en-US" sz="1600" dirty="0">
                <a:solidFill>
                  <a:srgbClr val="000000"/>
                </a:solidFill>
                <a:latin typeface="Courier New"/>
                <a:cs typeface="Courier New"/>
              </a:rPr>
              <a:t>", package="</a:t>
            </a:r>
            <a:r>
              <a:rPr lang="en-US" sz="1600" dirty="0" err="1">
                <a:solidFill>
                  <a:srgbClr val="000000"/>
                </a:solidFill>
                <a:latin typeface="Courier New"/>
                <a:cs typeface="Courier New"/>
              </a:rPr>
              <a:t>stpm</a:t>
            </a:r>
            <a:r>
              <a:rPr lang="en-US" sz="1600" dirty="0">
                <a:solidFill>
                  <a:srgbClr val="000000"/>
                </a:solidFill>
                <a:latin typeface="Courier New"/>
                <a:cs typeface="Courier New"/>
              </a:rPr>
              <a:t>"))</a:t>
            </a:r>
          </a:p>
          <a:p>
            <a:r>
              <a:rPr lang="en-US" sz="1600" dirty="0">
                <a:solidFill>
                  <a:srgbClr val="008000"/>
                </a:solidFill>
                <a:latin typeface="Courier New"/>
                <a:cs typeface="Courier New"/>
              </a:rPr>
              <a:t>                                    </a:t>
            </a:r>
          </a:p>
          <a:p>
            <a:r>
              <a:rPr lang="en-US" sz="1600" dirty="0">
                <a:solidFill>
                  <a:srgbClr val="008000"/>
                </a:solidFill>
                <a:latin typeface="Courier New"/>
                <a:cs typeface="Courier New"/>
              </a:rPr>
              <a:t>#Estimate parameters</a:t>
            </a:r>
          </a:p>
          <a:p>
            <a:r>
              <a:rPr lang="en-US" sz="1600" dirty="0">
                <a:solidFill>
                  <a:srgbClr val="008000"/>
                </a:solidFill>
                <a:latin typeface="Courier New"/>
                <a:cs typeface="Courier New"/>
              </a:rPr>
              <a:t>#(default model: discrete-time):</a:t>
            </a:r>
          </a:p>
          <a:p>
            <a:r>
              <a:rPr lang="en-US" sz="1600" dirty="0" err="1">
                <a:solidFill>
                  <a:srgbClr val="000000"/>
                </a:solidFill>
                <a:latin typeface="Courier New"/>
                <a:cs typeface="Courier New"/>
              </a:rPr>
              <a:t>p.discr.model</a:t>
            </a:r>
            <a:r>
              <a:rPr lang="en-US" sz="1600" dirty="0">
                <a:solidFill>
                  <a:srgbClr val="000000"/>
                </a:solidFill>
                <a:latin typeface="Courier New"/>
                <a:cs typeface="Courier New"/>
              </a:rPr>
              <a:t> &lt;- spm(data)</a:t>
            </a:r>
          </a:p>
          <a:p>
            <a:r>
              <a:rPr lang="en-US" sz="1600" dirty="0" smtClean="0">
                <a:solidFill>
                  <a:srgbClr val="008000"/>
                </a:solidFill>
                <a:latin typeface="Courier New"/>
                <a:cs typeface="Courier New"/>
              </a:rPr>
              <a:t>                                    </a:t>
            </a:r>
            <a:endParaRPr lang="en-US" sz="1600" dirty="0">
              <a:solidFill>
                <a:srgbClr val="008000"/>
              </a:solidFill>
              <a:latin typeface="Courier New"/>
              <a:cs typeface="Courier New"/>
            </a:endParaRPr>
          </a:p>
          <a:p>
            <a:r>
              <a:rPr lang="en-US" sz="1600" dirty="0">
                <a:solidFill>
                  <a:srgbClr val="008000"/>
                </a:solidFill>
                <a:latin typeface="Courier New"/>
                <a:cs typeface="Courier New"/>
              </a:rPr>
              <a:t># Continuous-time model:</a:t>
            </a:r>
          </a:p>
          <a:p>
            <a:r>
              <a:rPr lang="en-US" sz="1600" dirty="0" err="1">
                <a:solidFill>
                  <a:srgbClr val="000000"/>
                </a:solidFill>
                <a:latin typeface="Courier New"/>
                <a:cs typeface="Courier New"/>
              </a:rPr>
              <a:t>p.cont.model</a:t>
            </a:r>
            <a:r>
              <a:rPr lang="en-US" sz="1600" dirty="0">
                <a:solidFill>
                  <a:srgbClr val="000000"/>
                </a:solidFill>
                <a:latin typeface="Courier New"/>
                <a:cs typeface="Courier New"/>
              </a:rPr>
              <a:t> &lt;- spm(data, model="</a:t>
            </a:r>
            <a:r>
              <a:rPr lang="en-US" sz="1600" dirty="0" smtClean="0">
                <a:solidFill>
                  <a:srgbClr val="000000"/>
                </a:solidFill>
                <a:latin typeface="Courier New"/>
                <a:cs typeface="Courier New"/>
              </a:rPr>
              <a:t>continuous”)</a:t>
            </a:r>
            <a:endParaRPr lang="en-US" sz="1600" dirty="0">
              <a:solidFill>
                <a:srgbClr val="000000"/>
              </a:solidFill>
              <a:latin typeface="Courier New"/>
              <a:cs typeface="Courier New"/>
            </a:endParaRPr>
          </a:p>
        </p:txBody>
      </p:sp>
      <p:sp>
        <p:nvSpPr>
          <p:cNvPr id="4" name="Slide Number Placeholder 3"/>
          <p:cNvSpPr>
            <a:spLocks noGrp="1"/>
          </p:cNvSpPr>
          <p:nvPr>
            <p:ph type="sldNum" sz="quarter" idx="12"/>
          </p:nvPr>
        </p:nvSpPr>
        <p:spPr/>
        <p:txBody>
          <a:bodyPr/>
          <a:lstStyle/>
          <a:p>
            <a:fld id="{2123E2E7-FBB7-8141-A056-963BA0FB7756}" type="slidenum">
              <a:rPr lang="en-US" smtClean="0"/>
              <a:t>26</a:t>
            </a:fld>
            <a:endParaRPr lang="en-US"/>
          </a:p>
        </p:txBody>
      </p:sp>
    </p:spTree>
    <p:extLst>
      <p:ext uri="{BB962C8B-B14F-4D97-AF65-F5344CB8AC3E}">
        <p14:creationId xmlns:p14="http://schemas.microsoft.com/office/powerpoint/2010/main" val="2855318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2383"/>
          </a:xfrm>
        </p:spPr>
        <p:txBody>
          <a:bodyPr>
            <a:normAutofit fontScale="90000"/>
          </a:bodyPr>
          <a:lstStyle/>
          <a:p>
            <a:r>
              <a:rPr lang="en-US" dirty="0" smtClean="0"/>
              <a:t>Code example</a:t>
            </a:r>
            <a:endParaRPr lang="en-US" dirty="0"/>
          </a:p>
        </p:txBody>
      </p:sp>
      <p:sp>
        <p:nvSpPr>
          <p:cNvPr id="5" name="Rectangle 4"/>
          <p:cNvSpPr/>
          <p:nvPr/>
        </p:nvSpPr>
        <p:spPr>
          <a:xfrm>
            <a:off x="457200" y="1130355"/>
            <a:ext cx="8229600" cy="5047535"/>
          </a:xfrm>
          <a:prstGeom prst="rect">
            <a:avLst/>
          </a:prstGeom>
        </p:spPr>
        <p:txBody>
          <a:bodyPr wrap="square">
            <a:spAutoFit/>
          </a:bodyPr>
          <a:lstStyle/>
          <a:p>
            <a:r>
              <a:rPr lang="en-US" sz="1400" dirty="0">
                <a:solidFill>
                  <a:srgbClr val="008000"/>
                </a:solidFill>
                <a:latin typeface="Courier New"/>
                <a:cs typeface="Courier New"/>
              </a:rPr>
              <a:t>#Example3.R</a:t>
            </a:r>
          </a:p>
          <a:p>
            <a:r>
              <a:rPr lang="en-US" sz="1400" dirty="0">
                <a:solidFill>
                  <a:srgbClr val="008000"/>
                </a:solidFill>
                <a:latin typeface="Courier New"/>
                <a:cs typeface="Courier New"/>
              </a:rPr>
              <a:t>#Model with time-dependent parameters</a:t>
            </a:r>
          </a:p>
          <a:p>
            <a:endParaRPr lang="en-US" sz="1400" dirty="0">
              <a:solidFill>
                <a:srgbClr val="008000"/>
              </a:solidFill>
              <a:latin typeface="Courier New"/>
              <a:cs typeface="Courier New"/>
            </a:endParaRPr>
          </a:p>
          <a:p>
            <a:r>
              <a:rPr lang="en-US" sz="1400" dirty="0">
                <a:solidFill>
                  <a:srgbClr val="000000"/>
                </a:solidFill>
                <a:latin typeface="Courier New"/>
                <a:cs typeface="Courier New"/>
              </a:rPr>
              <a:t>library(</a:t>
            </a:r>
            <a:r>
              <a:rPr lang="en-US" sz="1400" dirty="0" err="1">
                <a:solidFill>
                  <a:srgbClr val="000000"/>
                </a:solidFill>
                <a:latin typeface="Courier New"/>
                <a:cs typeface="Courier New"/>
              </a:rPr>
              <a:t>stpm</a:t>
            </a:r>
            <a:r>
              <a:rPr lang="en-US" sz="1400" dirty="0">
                <a:solidFill>
                  <a:srgbClr val="000000"/>
                </a:solidFill>
                <a:latin typeface="Courier New"/>
                <a:cs typeface="Courier New"/>
              </a:rPr>
              <a:t>)</a:t>
            </a:r>
          </a:p>
          <a:p>
            <a:endParaRPr lang="en-US" sz="1400" dirty="0">
              <a:solidFill>
                <a:srgbClr val="008000"/>
              </a:solidFill>
              <a:latin typeface="Courier New"/>
              <a:cs typeface="Courier New"/>
            </a:endParaRPr>
          </a:p>
          <a:p>
            <a:r>
              <a:rPr lang="en-US" sz="1400" dirty="0">
                <a:solidFill>
                  <a:srgbClr val="008000"/>
                </a:solidFill>
                <a:latin typeface="Courier New"/>
                <a:cs typeface="Courier New"/>
              </a:rPr>
              <a:t># Reading raw data</a:t>
            </a:r>
          </a:p>
          <a:p>
            <a:r>
              <a:rPr lang="en-US" sz="1400" dirty="0" err="1">
                <a:solidFill>
                  <a:srgbClr val="000000"/>
                </a:solidFill>
                <a:latin typeface="Courier New"/>
                <a:cs typeface="Courier New"/>
              </a:rPr>
              <a:t>raw.data</a:t>
            </a:r>
            <a:r>
              <a:rPr lang="en-US" sz="1400" dirty="0">
                <a:solidFill>
                  <a:srgbClr val="000000"/>
                </a:solidFill>
                <a:latin typeface="Courier New"/>
                <a:cs typeface="Courier New"/>
              </a:rPr>
              <a:t> &lt;- </a:t>
            </a:r>
            <a:r>
              <a:rPr lang="en-US" sz="1400" dirty="0" err="1">
                <a:solidFill>
                  <a:srgbClr val="000000"/>
                </a:solidFill>
                <a:latin typeface="Courier New"/>
                <a:cs typeface="Courier New"/>
              </a:rPr>
              <a:t>read.csv</a:t>
            </a:r>
            <a:r>
              <a:rPr lang="en-US" sz="1400" dirty="0">
                <a:solidFill>
                  <a:srgbClr val="000000"/>
                </a:solidFill>
                <a:latin typeface="Courier New"/>
                <a:cs typeface="Courier New"/>
              </a:rPr>
              <a:t>(</a:t>
            </a:r>
            <a:r>
              <a:rPr lang="en-US" sz="1400" dirty="0" err="1">
                <a:solidFill>
                  <a:srgbClr val="000000"/>
                </a:solidFill>
                <a:latin typeface="Courier New"/>
                <a:cs typeface="Courier New"/>
              </a:rPr>
              <a:t>system.file</a:t>
            </a:r>
            <a:r>
              <a:rPr lang="en-US" sz="1400" dirty="0">
                <a:solidFill>
                  <a:srgbClr val="000000"/>
                </a:solidFill>
                <a:latin typeface="Courier New"/>
                <a:cs typeface="Courier New"/>
              </a:rPr>
              <a:t>("</a:t>
            </a:r>
            <a:r>
              <a:rPr lang="en-US" sz="1400" dirty="0" err="1">
                <a:solidFill>
                  <a:srgbClr val="000000"/>
                </a:solidFill>
                <a:latin typeface="Courier New"/>
                <a:cs typeface="Courier New"/>
              </a:rPr>
              <a:t>extdata</a:t>
            </a:r>
            <a:r>
              <a:rPr lang="en-US" sz="1400" dirty="0">
                <a:solidFill>
                  <a:srgbClr val="000000"/>
                </a:solidFill>
                <a:latin typeface="Courier New"/>
                <a:cs typeface="Courier New"/>
              </a:rPr>
              <a:t>", "</a:t>
            </a:r>
            <a:r>
              <a:rPr lang="en-US" sz="1400" dirty="0" err="1">
                <a:solidFill>
                  <a:srgbClr val="000000"/>
                </a:solidFill>
                <a:latin typeface="Courier New"/>
                <a:cs typeface="Courier New"/>
              </a:rPr>
              <a:t>longdat.csv</a:t>
            </a:r>
            <a:r>
              <a:rPr lang="en-US" sz="1400" dirty="0">
                <a:solidFill>
                  <a:srgbClr val="000000"/>
                </a:solidFill>
                <a:latin typeface="Courier New"/>
                <a:cs typeface="Courier New"/>
              </a:rPr>
              <a:t>", package="</a:t>
            </a:r>
            <a:r>
              <a:rPr lang="en-US" sz="1400" dirty="0" err="1">
                <a:solidFill>
                  <a:srgbClr val="000000"/>
                </a:solidFill>
                <a:latin typeface="Courier New"/>
                <a:cs typeface="Courier New"/>
              </a:rPr>
              <a:t>stpm</a:t>
            </a:r>
            <a:r>
              <a:rPr lang="en-US" sz="1400" dirty="0">
                <a:solidFill>
                  <a:srgbClr val="000000"/>
                </a:solidFill>
                <a:latin typeface="Courier New"/>
                <a:cs typeface="Courier New"/>
              </a:rPr>
              <a:t>"))</a:t>
            </a:r>
          </a:p>
          <a:p>
            <a:r>
              <a:rPr lang="en-US" sz="1400" dirty="0">
                <a:solidFill>
                  <a:srgbClr val="000000"/>
                </a:solidFill>
                <a:latin typeface="Courier New"/>
                <a:cs typeface="Courier New"/>
              </a:rPr>
              <a:t>head(</a:t>
            </a:r>
            <a:r>
              <a:rPr lang="en-US" sz="1400" dirty="0" err="1">
                <a:solidFill>
                  <a:srgbClr val="000000"/>
                </a:solidFill>
                <a:latin typeface="Courier New"/>
                <a:cs typeface="Courier New"/>
              </a:rPr>
              <a:t>raw.data</a:t>
            </a:r>
            <a:r>
              <a:rPr lang="en-US" sz="1400" dirty="0">
                <a:solidFill>
                  <a:srgbClr val="000000"/>
                </a:solidFill>
                <a:latin typeface="Courier New"/>
                <a:cs typeface="Courier New"/>
              </a:rPr>
              <a:t>)</a:t>
            </a:r>
          </a:p>
          <a:p>
            <a:endParaRPr lang="en-US" sz="1400" dirty="0">
              <a:solidFill>
                <a:srgbClr val="008000"/>
              </a:solidFill>
              <a:latin typeface="Courier New"/>
              <a:cs typeface="Courier New"/>
            </a:endParaRPr>
          </a:p>
          <a:p>
            <a:r>
              <a:rPr lang="en-US" sz="1400" dirty="0">
                <a:solidFill>
                  <a:srgbClr val="008000"/>
                </a:solidFill>
                <a:latin typeface="Courier New"/>
                <a:cs typeface="Courier New"/>
              </a:rPr>
              <a:t>#Prepare data for optimization</a:t>
            </a:r>
          </a:p>
          <a:p>
            <a:r>
              <a:rPr lang="en-US" sz="1400" dirty="0">
                <a:solidFill>
                  <a:srgbClr val="000000"/>
                </a:solidFill>
                <a:latin typeface="Courier New"/>
                <a:cs typeface="Courier New"/>
              </a:rPr>
              <a:t>data &lt;- </a:t>
            </a:r>
            <a:r>
              <a:rPr lang="en-US" sz="1400" dirty="0" err="1">
                <a:solidFill>
                  <a:srgbClr val="000000"/>
                </a:solidFill>
                <a:latin typeface="Courier New"/>
                <a:cs typeface="Courier New"/>
              </a:rPr>
              <a:t>prepare_data</a:t>
            </a:r>
            <a:r>
              <a:rPr lang="en-US" sz="1400" dirty="0">
                <a:solidFill>
                  <a:srgbClr val="000000"/>
                </a:solidFill>
                <a:latin typeface="Courier New"/>
                <a:cs typeface="Courier New"/>
              </a:rPr>
              <a:t>(x=</a:t>
            </a:r>
            <a:r>
              <a:rPr lang="en-US" sz="1400" dirty="0" err="1">
                <a:solidFill>
                  <a:srgbClr val="000000"/>
                </a:solidFill>
                <a:latin typeface="Courier New"/>
                <a:cs typeface="Courier New"/>
              </a:rPr>
              <a:t>system.file</a:t>
            </a:r>
            <a:r>
              <a:rPr lang="en-US" sz="1400" dirty="0">
                <a:solidFill>
                  <a:srgbClr val="000000"/>
                </a:solidFill>
                <a:latin typeface="Courier New"/>
                <a:cs typeface="Courier New"/>
              </a:rPr>
              <a:t>("</a:t>
            </a:r>
            <a:r>
              <a:rPr lang="en-US" sz="1400" dirty="0" err="1">
                <a:solidFill>
                  <a:srgbClr val="000000"/>
                </a:solidFill>
                <a:latin typeface="Courier New"/>
                <a:cs typeface="Courier New"/>
              </a:rPr>
              <a:t>extdata</a:t>
            </a:r>
            <a:r>
              <a:rPr lang="en-US" sz="1400" dirty="0">
                <a:solidFill>
                  <a:srgbClr val="000000"/>
                </a:solidFill>
                <a:latin typeface="Courier New"/>
                <a:cs typeface="Courier New"/>
              </a:rPr>
              <a:t>", "</a:t>
            </a:r>
            <a:r>
              <a:rPr lang="en-US" sz="1400" dirty="0" err="1">
                <a:solidFill>
                  <a:srgbClr val="000000"/>
                </a:solidFill>
                <a:latin typeface="Courier New"/>
                <a:cs typeface="Courier New"/>
              </a:rPr>
              <a:t>longdat.csv</a:t>
            </a:r>
            <a:r>
              <a:rPr lang="en-US" sz="1400" dirty="0">
                <a:solidFill>
                  <a:srgbClr val="000000"/>
                </a:solidFill>
                <a:latin typeface="Courier New"/>
                <a:cs typeface="Courier New"/>
              </a:rPr>
              <a:t>", package="</a:t>
            </a:r>
            <a:r>
              <a:rPr lang="en-US" sz="1400" dirty="0" err="1">
                <a:solidFill>
                  <a:srgbClr val="000000"/>
                </a:solidFill>
                <a:latin typeface="Courier New"/>
                <a:cs typeface="Courier New"/>
              </a:rPr>
              <a:t>stpm</a:t>
            </a:r>
            <a:r>
              <a:rPr lang="en-US" sz="1400" dirty="0">
                <a:solidFill>
                  <a:srgbClr val="000000"/>
                </a:solidFill>
                <a:latin typeface="Courier New"/>
                <a:cs typeface="Courier New"/>
              </a:rPr>
              <a:t>"), </a:t>
            </a:r>
          </a:p>
          <a:p>
            <a:r>
              <a:rPr lang="en-US" sz="1400" dirty="0">
                <a:solidFill>
                  <a:srgbClr val="000000"/>
                </a:solidFill>
                <a:latin typeface="Courier New"/>
                <a:cs typeface="Courier New"/>
              </a:rPr>
              <a:t>                     </a:t>
            </a:r>
            <a:r>
              <a:rPr lang="en-US" sz="1400" dirty="0" err="1">
                <a:solidFill>
                  <a:srgbClr val="000000"/>
                </a:solidFill>
                <a:latin typeface="Courier New"/>
                <a:cs typeface="Courier New"/>
              </a:rPr>
              <a:t>col.id</a:t>
            </a:r>
            <a:r>
              <a:rPr lang="en-US" sz="1400" dirty="0">
                <a:solidFill>
                  <a:srgbClr val="000000"/>
                </a:solidFill>
                <a:latin typeface="Courier New"/>
                <a:cs typeface="Courier New"/>
              </a:rPr>
              <a:t> = "ID", </a:t>
            </a:r>
            <a:r>
              <a:rPr lang="en-US" sz="1400" dirty="0" err="1">
                <a:solidFill>
                  <a:srgbClr val="000000"/>
                </a:solidFill>
                <a:latin typeface="Courier New"/>
                <a:cs typeface="Courier New"/>
              </a:rPr>
              <a:t>col.status</a:t>
            </a:r>
            <a:r>
              <a:rPr lang="en-US" sz="1400" dirty="0">
                <a:solidFill>
                  <a:srgbClr val="000000"/>
                </a:solidFill>
                <a:latin typeface="Courier New"/>
                <a:cs typeface="Courier New"/>
              </a:rPr>
              <a:t> = "</a:t>
            </a:r>
            <a:r>
              <a:rPr lang="en-US" sz="1400" dirty="0" err="1">
                <a:solidFill>
                  <a:srgbClr val="000000"/>
                </a:solidFill>
                <a:latin typeface="Courier New"/>
                <a:cs typeface="Courier New"/>
              </a:rPr>
              <a:t>IndicatorDeath</a:t>
            </a:r>
            <a:r>
              <a:rPr lang="en-US" sz="1400" dirty="0">
                <a:solidFill>
                  <a:srgbClr val="000000"/>
                </a:solidFill>
                <a:latin typeface="Courier New"/>
                <a:cs typeface="Courier New"/>
              </a:rPr>
              <a:t>", </a:t>
            </a:r>
          </a:p>
          <a:p>
            <a:r>
              <a:rPr lang="en-US" sz="1400" dirty="0">
                <a:solidFill>
                  <a:srgbClr val="000000"/>
                </a:solidFill>
                <a:latin typeface="Courier New"/>
                <a:cs typeface="Courier New"/>
              </a:rPr>
              <a:t>                     </a:t>
            </a:r>
            <a:r>
              <a:rPr lang="en-US" sz="1400" dirty="0" err="1">
                <a:solidFill>
                  <a:srgbClr val="000000"/>
                </a:solidFill>
                <a:latin typeface="Courier New"/>
                <a:cs typeface="Courier New"/>
              </a:rPr>
              <a:t>col.age</a:t>
            </a:r>
            <a:r>
              <a:rPr lang="en-US" sz="1400" dirty="0">
                <a:solidFill>
                  <a:srgbClr val="000000"/>
                </a:solidFill>
                <a:latin typeface="Courier New"/>
                <a:cs typeface="Courier New"/>
              </a:rPr>
              <a:t> = "Age", </a:t>
            </a:r>
          </a:p>
          <a:p>
            <a:r>
              <a:rPr lang="en-US" sz="1400" dirty="0">
                <a:solidFill>
                  <a:srgbClr val="000000"/>
                </a:solidFill>
                <a:latin typeface="Courier New"/>
                <a:cs typeface="Courier New"/>
              </a:rPr>
              <a:t>                     covariates = "DBP", </a:t>
            </a:r>
          </a:p>
          <a:p>
            <a:r>
              <a:rPr lang="en-US" sz="1400" dirty="0">
                <a:solidFill>
                  <a:srgbClr val="000000"/>
                </a:solidFill>
                <a:latin typeface="Courier New"/>
                <a:cs typeface="Courier New"/>
              </a:rPr>
              <a:t>                     impute=FALSE)</a:t>
            </a:r>
          </a:p>
          <a:p>
            <a:endParaRPr lang="en-US" sz="1400" dirty="0">
              <a:solidFill>
                <a:srgbClr val="008000"/>
              </a:solidFill>
              <a:latin typeface="Courier New"/>
              <a:cs typeface="Courier New"/>
            </a:endParaRPr>
          </a:p>
          <a:p>
            <a:r>
              <a:rPr lang="en-US" sz="1400" dirty="0">
                <a:solidFill>
                  <a:srgbClr val="000000"/>
                </a:solidFill>
                <a:latin typeface="Courier New"/>
                <a:cs typeface="Courier New"/>
              </a:rPr>
              <a:t>pars &lt;- </a:t>
            </a:r>
            <a:r>
              <a:rPr lang="en-US" sz="1400" dirty="0" err="1">
                <a:solidFill>
                  <a:srgbClr val="000000"/>
                </a:solidFill>
                <a:latin typeface="Courier New"/>
                <a:cs typeface="Courier New"/>
              </a:rPr>
              <a:t>spm_time_dep</a:t>
            </a:r>
            <a:r>
              <a:rPr lang="en-US" sz="1400" dirty="0">
                <a:solidFill>
                  <a:srgbClr val="000000"/>
                </a:solidFill>
                <a:latin typeface="Courier New"/>
                <a:cs typeface="Courier New"/>
              </a:rPr>
              <a:t>(x=data[[1]], </a:t>
            </a:r>
          </a:p>
          <a:p>
            <a:r>
              <a:rPr lang="en-US" sz="1400" dirty="0">
                <a:solidFill>
                  <a:srgbClr val="000000"/>
                </a:solidFill>
                <a:latin typeface="Courier New"/>
                <a:cs typeface="Courier New"/>
              </a:rPr>
              <a:t>                     start = list(a = -0.05, f1 = 80, Q = 2e-08, f = 80, </a:t>
            </a:r>
          </a:p>
          <a:p>
            <a:r>
              <a:rPr lang="en-US" sz="1400" dirty="0">
                <a:solidFill>
                  <a:srgbClr val="000000"/>
                </a:solidFill>
                <a:latin typeface="Courier New"/>
                <a:cs typeface="Courier New"/>
              </a:rPr>
              <a:t>                                          b = 5, mu0 = 0.001),</a:t>
            </a:r>
          </a:p>
          <a:p>
            <a:r>
              <a:rPr lang="en-US" sz="1400" dirty="0">
                <a:solidFill>
                  <a:srgbClr val="000000"/>
                </a:solidFill>
                <a:latin typeface="Courier New"/>
                <a:cs typeface="Courier New"/>
              </a:rPr>
              <a:t>                     </a:t>
            </a:r>
            <a:r>
              <a:rPr lang="en-US" sz="1400" dirty="0" err="1">
                <a:solidFill>
                  <a:srgbClr val="000000"/>
                </a:solidFill>
                <a:latin typeface="Courier New"/>
                <a:cs typeface="Courier New"/>
              </a:rPr>
              <a:t>frm</a:t>
            </a:r>
            <a:r>
              <a:rPr lang="en-US" sz="1400" dirty="0">
                <a:solidFill>
                  <a:srgbClr val="000000"/>
                </a:solidFill>
                <a:latin typeface="Courier New"/>
                <a:cs typeface="Courier New"/>
              </a:rPr>
              <a:t> = list(at = "a", f1t = "f1", </a:t>
            </a:r>
            <a:r>
              <a:rPr lang="en-US" sz="1400" dirty="0" err="1">
                <a:solidFill>
                  <a:srgbClr val="000000"/>
                </a:solidFill>
                <a:latin typeface="Courier New"/>
                <a:cs typeface="Courier New"/>
              </a:rPr>
              <a:t>Qt</a:t>
            </a:r>
            <a:r>
              <a:rPr lang="en-US" sz="1400" dirty="0">
                <a:solidFill>
                  <a:srgbClr val="000000"/>
                </a:solidFill>
                <a:latin typeface="Courier New"/>
                <a:cs typeface="Courier New"/>
              </a:rPr>
              <a:t> = "Q", </a:t>
            </a:r>
          </a:p>
          <a:p>
            <a:r>
              <a:rPr lang="en-US" sz="1400" dirty="0">
                <a:solidFill>
                  <a:srgbClr val="000000"/>
                </a:solidFill>
                <a:latin typeface="Courier New"/>
                <a:cs typeface="Courier New"/>
              </a:rPr>
              <a:t>                                </a:t>
            </a:r>
            <a:r>
              <a:rPr lang="en-US" sz="1400" dirty="0" err="1">
                <a:solidFill>
                  <a:srgbClr val="000000"/>
                </a:solidFill>
                <a:latin typeface="Courier New"/>
                <a:cs typeface="Courier New"/>
              </a:rPr>
              <a:t>ft</a:t>
            </a:r>
            <a:r>
              <a:rPr lang="en-US" sz="1400" dirty="0">
                <a:solidFill>
                  <a:srgbClr val="000000"/>
                </a:solidFill>
                <a:latin typeface="Courier New"/>
                <a:cs typeface="Courier New"/>
              </a:rPr>
              <a:t> = "f", </a:t>
            </a:r>
            <a:r>
              <a:rPr lang="en-US" sz="1400" dirty="0" err="1">
                <a:solidFill>
                  <a:srgbClr val="000000"/>
                </a:solidFill>
                <a:latin typeface="Courier New"/>
                <a:cs typeface="Courier New"/>
              </a:rPr>
              <a:t>bt</a:t>
            </a:r>
            <a:r>
              <a:rPr lang="en-US" sz="1400" dirty="0">
                <a:solidFill>
                  <a:srgbClr val="000000"/>
                </a:solidFill>
                <a:latin typeface="Courier New"/>
                <a:cs typeface="Courier New"/>
              </a:rPr>
              <a:t> = "b", mu0t = "mu0"))</a:t>
            </a:r>
          </a:p>
          <a:p>
            <a:endParaRPr lang="en-US" sz="1400" dirty="0">
              <a:solidFill>
                <a:srgbClr val="008000"/>
              </a:solidFill>
              <a:latin typeface="Courier New"/>
              <a:cs typeface="Courier New"/>
            </a:endParaRPr>
          </a:p>
        </p:txBody>
      </p:sp>
      <p:sp>
        <p:nvSpPr>
          <p:cNvPr id="3" name="Slide Number Placeholder 2"/>
          <p:cNvSpPr>
            <a:spLocks noGrp="1"/>
          </p:cNvSpPr>
          <p:nvPr>
            <p:ph type="sldNum" sz="quarter" idx="12"/>
          </p:nvPr>
        </p:nvSpPr>
        <p:spPr/>
        <p:txBody>
          <a:bodyPr/>
          <a:lstStyle/>
          <a:p>
            <a:fld id="{2123E2E7-FBB7-8141-A056-963BA0FB7756}" type="slidenum">
              <a:rPr lang="en-US" smtClean="0"/>
              <a:t>27</a:t>
            </a:fld>
            <a:endParaRPr lang="en-US"/>
          </a:p>
        </p:txBody>
      </p:sp>
    </p:spTree>
    <p:extLst>
      <p:ext uri="{BB962C8B-B14F-4D97-AF65-F5344CB8AC3E}">
        <p14:creationId xmlns:p14="http://schemas.microsoft.com/office/powerpoint/2010/main" val="1056198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6224"/>
          </a:xfrm>
        </p:spPr>
        <p:txBody>
          <a:bodyPr>
            <a:normAutofit fontScale="90000"/>
          </a:bodyPr>
          <a:lstStyle/>
          <a:p>
            <a:r>
              <a:rPr lang="en-US" dirty="0" smtClean="0"/>
              <a:t>Code example</a:t>
            </a:r>
            <a:endParaRPr lang="en-US" dirty="0"/>
          </a:p>
        </p:txBody>
      </p:sp>
      <p:sp>
        <p:nvSpPr>
          <p:cNvPr id="3" name="Rectangle 2"/>
          <p:cNvSpPr/>
          <p:nvPr/>
        </p:nvSpPr>
        <p:spPr>
          <a:xfrm>
            <a:off x="457200" y="1404156"/>
            <a:ext cx="8432082" cy="3293209"/>
          </a:xfrm>
          <a:prstGeom prst="rect">
            <a:avLst/>
          </a:prstGeom>
        </p:spPr>
        <p:txBody>
          <a:bodyPr wrap="square">
            <a:spAutoFit/>
          </a:bodyPr>
          <a:lstStyle/>
          <a:p>
            <a:r>
              <a:rPr lang="en-US" sz="1600" dirty="0">
                <a:solidFill>
                  <a:srgbClr val="008000"/>
                </a:solidFill>
                <a:latin typeface="Courier New"/>
                <a:cs typeface="Courier New"/>
              </a:rPr>
              <a:t>#Example4.</a:t>
            </a:r>
            <a:r>
              <a:rPr lang="en-US" sz="1600" dirty="0" smtClean="0">
                <a:solidFill>
                  <a:srgbClr val="008000"/>
                </a:solidFill>
                <a:latin typeface="Courier New"/>
                <a:cs typeface="Courier New"/>
              </a:rPr>
              <a:t>R</a:t>
            </a:r>
            <a:endParaRPr lang="ru-RU" sz="1600" dirty="0" smtClean="0">
              <a:solidFill>
                <a:srgbClr val="008000"/>
              </a:solidFill>
              <a:latin typeface="Courier New"/>
              <a:cs typeface="Courier New"/>
            </a:endParaRPr>
          </a:p>
          <a:p>
            <a:endParaRPr lang="en-US" sz="1600" dirty="0">
              <a:latin typeface="Courier New"/>
              <a:cs typeface="Courier New"/>
            </a:endParaRPr>
          </a:p>
          <a:p>
            <a:r>
              <a:rPr lang="en-US" sz="1600" dirty="0" smtClean="0">
                <a:latin typeface="Courier New"/>
                <a:cs typeface="Courier New"/>
              </a:rPr>
              <a:t>library(</a:t>
            </a:r>
            <a:r>
              <a:rPr lang="en-US" sz="1600" dirty="0" err="1" smtClean="0">
                <a:latin typeface="Courier New"/>
                <a:cs typeface="Courier New"/>
              </a:rPr>
              <a:t>stpm</a:t>
            </a:r>
            <a:r>
              <a:rPr lang="en-US" sz="1600" dirty="0" smtClean="0">
                <a:latin typeface="Courier New"/>
                <a:cs typeface="Courier New"/>
              </a:rPr>
              <a:t>)</a:t>
            </a:r>
          </a:p>
          <a:p>
            <a:r>
              <a:rPr lang="en-US" sz="1600" dirty="0">
                <a:solidFill>
                  <a:srgbClr val="008000"/>
                </a:solidFill>
                <a:latin typeface="Courier New"/>
                <a:cs typeface="Courier New"/>
              </a:rPr>
              <a:t># </a:t>
            </a:r>
            <a:r>
              <a:rPr lang="en-US" sz="1600" dirty="0" smtClean="0">
                <a:solidFill>
                  <a:srgbClr val="008000"/>
                </a:solidFill>
                <a:latin typeface="Courier New"/>
                <a:cs typeface="Courier New"/>
              </a:rPr>
              <a:t>Simulation</a:t>
            </a:r>
          </a:p>
          <a:p>
            <a:r>
              <a:rPr lang="en-US" sz="1600" dirty="0">
                <a:solidFill>
                  <a:srgbClr val="008000"/>
                </a:solidFill>
                <a:latin typeface="Courier New"/>
                <a:cs typeface="Courier New"/>
              </a:rPr>
              <a:t># Data simulation:</a:t>
            </a:r>
          </a:p>
          <a:p>
            <a:r>
              <a:rPr lang="en-US" sz="1600" dirty="0">
                <a:latin typeface="Courier New"/>
                <a:cs typeface="Courier New"/>
              </a:rPr>
              <a:t>data &lt;- </a:t>
            </a:r>
            <a:r>
              <a:rPr lang="en-US" sz="1600" dirty="0" err="1">
                <a:latin typeface="Courier New"/>
                <a:cs typeface="Courier New"/>
              </a:rPr>
              <a:t>spm_projection</a:t>
            </a:r>
            <a:r>
              <a:rPr lang="en-US" sz="1600" dirty="0">
                <a:latin typeface="Courier New"/>
                <a:cs typeface="Courier New"/>
              </a:rPr>
              <a:t>(</a:t>
            </a:r>
            <a:r>
              <a:rPr lang="en-US" sz="1600" dirty="0" err="1">
                <a:latin typeface="Courier New"/>
                <a:cs typeface="Courier New"/>
              </a:rPr>
              <a:t>model.par</a:t>
            </a:r>
            <a:r>
              <a:rPr lang="en-US" sz="1600" dirty="0">
                <a:latin typeface="Courier New"/>
                <a:cs typeface="Courier New"/>
              </a:rPr>
              <a:t>, N=5000</a:t>
            </a:r>
            <a:r>
              <a:rPr lang="en-US" sz="1600" dirty="0" smtClean="0">
                <a:latin typeface="Courier New"/>
                <a:cs typeface="Courier New"/>
              </a:rPr>
              <a:t>,ystart</a:t>
            </a:r>
            <a:r>
              <a:rPr lang="en-US" sz="1600" dirty="0">
                <a:latin typeface="Courier New"/>
                <a:cs typeface="Courier New"/>
              </a:rPr>
              <a:t>=80</a:t>
            </a:r>
            <a:r>
              <a:rPr lang="en-US" sz="1600" dirty="0" smtClean="0">
                <a:latin typeface="Courier New"/>
                <a:cs typeface="Courier New"/>
              </a:rPr>
              <a:t>, model</a:t>
            </a:r>
            <a:r>
              <a:rPr lang="en-US" sz="1600" dirty="0">
                <a:latin typeface="Courier New"/>
                <a:cs typeface="Courier New"/>
              </a:rPr>
              <a:t>="discrete”)</a:t>
            </a:r>
          </a:p>
          <a:p>
            <a:r>
              <a:rPr lang="en-US" sz="1600" dirty="0">
                <a:solidFill>
                  <a:srgbClr val="008000"/>
                </a:solidFill>
                <a:latin typeface="Courier New"/>
                <a:cs typeface="Courier New"/>
              </a:rPr>
              <a:t># Print some data:</a:t>
            </a:r>
          </a:p>
          <a:p>
            <a:r>
              <a:rPr lang="en-US" sz="1600" dirty="0">
                <a:latin typeface="Courier New"/>
                <a:cs typeface="Courier New"/>
              </a:rPr>
              <a:t>head(</a:t>
            </a:r>
            <a:r>
              <a:rPr lang="en-US" sz="1600" dirty="0" err="1">
                <a:latin typeface="Courier New"/>
                <a:cs typeface="Courier New"/>
              </a:rPr>
              <a:t>data$data</a:t>
            </a:r>
            <a:r>
              <a:rPr lang="en-US" sz="1600" dirty="0">
                <a:latin typeface="Courier New"/>
                <a:cs typeface="Courier New"/>
              </a:rPr>
              <a:t>)</a:t>
            </a:r>
          </a:p>
          <a:p>
            <a:r>
              <a:rPr lang="en-US" sz="1600" dirty="0">
                <a:solidFill>
                  <a:srgbClr val="008000"/>
                </a:solidFill>
                <a:latin typeface="Courier New"/>
                <a:cs typeface="Courier New"/>
              </a:rPr>
              <a:t># Mean of covariates by age:</a:t>
            </a:r>
          </a:p>
          <a:p>
            <a:r>
              <a:rPr lang="en-US" sz="1600" dirty="0" err="1">
                <a:latin typeface="Courier New"/>
                <a:cs typeface="Courier New"/>
              </a:rPr>
              <a:t>data$stat$mean.by.age</a:t>
            </a:r>
            <a:endParaRPr lang="en-US" sz="1600" dirty="0">
              <a:latin typeface="Courier New"/>
              <a:cs typeface="Courier New"/>
            </a:endParaRPr>
          </a:p>
          <a:p>
            <a:r>
              <a:rPr lang="en-US" sz="1600" dirty="0">
                <a:solidFill>
                  <a:srgbClr val="008000"/>
                </a:solidFill>
                <a:latin typeface="Courier New"/>
                <a:cs typeface="Courier New"/>
              </a:rPr>
              <a:t># Plot survival probabilities:</a:t>
            </a:r>
          </a:p>
          <a:p>
            <a:r>
              <a:rPr lang="en-US" sz="1600" dirty="0">
                <a:latin typeface="Courier New"/>
                <a:cs typeface="Courier New"/>
              </a:rPr>
              <a:t>plot(</a:t>
            </a:r>
            <a:r>
              <a:rPr lang="en-US" sz="1600" dirty="0" err="1">
                <a:latin typeface="Courier New"/>
                <a:cs typeface="Courier New"/>
              </a:rPr>
              <a:t>data$stat$srv.prob</a:t>
            </a:r>
            <a:r>
              <a:rPr lang="en-US" sz="1600" dirty="0">
                <a:latin typeface="Courier New"/>
                <a:cs typeface="Courier New"/>
              </a:rPr>
              <a:t>, </a:t>
            </a:r>
            <a:r>
              <a:rPr lang="en-US" sz="1600" dirty="0" err="1">
                <a:latin typeface="Courier New"/>
                <a:cs typeface="Courier New"/>
              </a:rPr>
              <a:t>xlab</a:t>
            </a:r>
            <a:r>
              <a:rPr lang="en-US" sz="1600" dirty="0">
                <a:latin typeface="Courier New"/>
                <a:cs typeface="Courier New"/>
              </a:rPr>
              <a:t>=“Years",</a:t>
            </a:r>
            <a:r>
              <a:rPr lang="en-US" sz="1600" dirty="0" err="1">
                <a:latin typeface="Courier New"/>
                <a:cs typeface="Courier New"/>
              </a:rPr>
              <a:t>ylab</a:t>
            </a:r>
            <a:r>
              <a:rPr lang="en-US" sz="1600" dirty="0">
                <a:latin typeface="Courier New"/>
                <a:cs typeface="Courier New"/>
              </a:rPr>
              <a:t>="Percent survival"</a:t>
            </a:r>
            <a:r>
              <a:rPr lang="en-US" sz="1600" dirty="0" smtClean="0">
                <a:latin typeface="Courier New"/>
                <a:cs typeface="Courier New"/>
              </a:rPr>
              <a:t>)</a:t>
            </a:r>
            <a:endParaRPr lang="en-US" sz="1600" dirty="0">
              <a:latin typeface="Courier New"/>
              <a:cs typeface="Courier New"/>
            </a:endParaRPr>
          </a:p>
        </p:txBody>
      </p:sp>
      <p:sp>
        <p:nvSpPr>
          <p:cNvPr id="5" name="Slide Number Placeholder 4"/>
          <p:cNvSpPr>
            <a:spLocks noGrp="1"/>
          </p:cNvSpPr>
          <p:nvPr>
            <p:ph type="sldNum" sz="quarter" idx="12"/>
          </p:nvPr>
        </p:nvSpPr>
        <p:spPr/>
        <p:txBody>
          <a:bodyPr/>
          <a:lstStyle/>
          <a:p>
            <a:fld id="{2123E2E7-FBB7-8141-A056-963BA0FB7756}" type="slidenum">
              <a:rPr lang="en-US" smtClean="0"/>
              <a:t>28</a:t>
            </a:fld>
            <a:endParaRPr lang="en-US"/>
          </a:p>
        </p:txBody>
      </p:sp>
    </p:spTree>
    <p:extLst>
      <p:ext uri="{BB962C8B-B14F-4D97-AF65-F5344CB8AC3E}">
        <p14:creationId xmlns:p14="http://schemas.microsoft.com/office/powerpoint/2010/main" val="837181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6224"/>
          </a:xfrm>
        </p:spPr>
        <p:txBody>
          <a:bodyPr>
            <a:normAutofit fontScale="90000"/>
          </a:bodyPr>
          <a:lstStyle/>
          <a:p>
            <a:r>
              <a:rPr lang="en-US" dirty="0" smtClean="0"/>
              <a:t>Code example (cont.)</a:t>
            </a:r>
            <a:endParaRPr lang="en-US" dirty="0"/>
          </a:p>
        </p:txBody>
      </p:sp>
      <p:sp>
        <p:nvSpPr>
          <p:cNvPr id="5" name="Slide Number Placeholder 4"/>
          <p:cNvSpPr>
            <a:spLocks noGrp="1"/>
          </p:cNvSpPr>
          <p:nvPr>
            <p:ph type="sldNum" sz="quarter" idx="12"/>
          </p:nvPr>
        </p:nvSpPr>
        <p:spPr/>
        <p:txBody>
          <a:bodyPr/>
          <a:lstStyle/>
          <a:p>
            <a:fld id="{2123E2E7-FBB7-8141-A056-963BA0FB7756}" type="slidenum">
              <a:rPr lang="en-US" smtClean="0"/>
              <a:t>29</a:t>
            </a:fld>
            <a:endParaRPr lang="en-US"/>
          </a:p>
        </p:txBody>
      </p:sp>
      <p:sp>
        <p:nvSpPr>
          <p:cNvPr id="4" name="Rectangle 3"/>
          <p:cNvSpPr/>
          <p:nvPr/>
        </p:nvSpPr>
        <p:spPr>
          <a:xfrm>
            <a:off x="575884" y="1792316"/>
            <a:ext cx="8110915" cy="2893100"/>
          </a:xfrm>
          <a:prstGeom prst="rect">
            <a:avLst/>
          </a:prstGeom>
        </p:spPr>
        <p:txBody>
          <a:bodyPr wrap="square">
            <a:spAutoFit/>
          </a:bodyPr>
          <a:lstStyle/>
          <a:p>
            <a:r>
              <a:rPr lang="en-US" dirty="0">
                <a:solidFill>
                  <a:srgbClr val="008000"/>
                </a:solidFill>
                <a:latin typeface="Courier New"/>
                <a:cs typeface="Courier New"/>
              </a:rPr>
              <a:t>#Example4.</a:t>
            </a:r>
            <a:r>
              <a:rPr lang="en-US" dirty="0" smtClean="0">
                <a:solidFill>
                  <a:srgbClr val="008000"/>
                </a:solidFill>
                <a:latin typeface="Courier New"/>
                <a:cs typeface="Courier New"/>
              </a:rPr>
              <a:t>R (</a:t>
            </a:r>
            <a:r>
              <a:rPr lang="en-US" dirty="0" err="1" smtClean="0">
                <a:solidFill>
                  <a:srgbClr val="008000"/>
                </a:solidFill>
                <a:latin typeface="Courier New"/>
                <a:cs typeface="Courier New"/>
              </a:rPr>
              <a:t>cont</a:t>
            </a:r>
            <a:r>
              <a:rPr lang="en-US" dirty="0" smtClean="0">
                <a:solidFill>
                  <a:srgbClr val="008000"/>
                </a:solidFill>
                <a:latin typeface="Courier New"/>
                <a:cs typeface="Courier New"/>
              </a:rPr>
              <a:t>)</a:t>
            </a:r>
            <a:endParaRPr lang="ru-RU" dirty="0">
              <a:solidFill>
                <a:srgbClr val="008000"/>
              </a:solidFill>
              <a:latin typeface="Courier New"/>
              <a:cs typeface="Courier New"/>
            </a:endParaRPr>
          </a:p>
          <a:p>
            <a:endParaRPr lang="en-US" dirty="0">
              <a:latin typeface="Courier New"/>
              <a:cs typeface="Courier New"/>
            </a:endParaRPr>
          </a:p>
          <a:p>
            <a:r>
              <a:rPr lang="en-US" sz="1600" dirty="0" err="1">
                <a:latin typeface="Courier New"/>
                <a:cs typeface="Courier New"/>
              </a:rPr>
              <a:t>ff</a:t>
            </a:r>
            <a:r>
              <a:rPr lang="en-US" sz="1600" dirty="0">
                <a:latin typeface="Courier New"/>
                <a:cs typeface="Courier New"/>
              </a:rPr>
              <a:t> &lt;- list(at="-0.001*t+.05", </a:t>
            </a:r>
            <a:endParaRPr lang="en-US" sz="1600" dirty="0" smtClean="0">
              <a:latin typeface="Courier New"/>
              <a:cs typeface="Courier New"/>
            </a:endParaRPr>
          </a:p>
          <a:p>
            <a:r>
              <a:rPr lang="en-US" sz="1600" dirty="0">
                <a:latin typeface="Courier New"/>
                <a:cs typeface="Courier New"/>
              </a:rPr>
              <a:t> </a:t>
            </a:r>
            <a:r>
              <a:rPr lang="en-US" sz="1600" dirty="0" smtClean="0">
                <a:latin typeface="Courier New"/>
                <a:cs typeface="Courier New"/>
              </a:rPr>
              <a:t>          f1t</a:t>
            </a:r>
            <a:r>
              <a:rPr lang="en-US" sz="1600" dirty="0">
                <a:latin typeface="Courier New"/>
                <a:cs typeface="Courier New"/>
              </a:rPr>
              <a:t>="60", </a:t>
            </a:r>
            <a:endParaRPr lang="en-US" sz="1600" dirty="0" smtClean="0">
              <a:latin typeface="Courier New"/>
              <a:cs typeface="Courier New"/>
            </a:endParaRPr>
          </a:p>
          <a:p>
            <a:r>
              <a:rPr lang="en-US" sz="1600" dirty="0">
                <a:latin typeface="Courier New"/>
                <a:cs typeface="Courier New"/>
              </a:rPr>
              <a:t> </a:t>
            </a:r>
            <a:r>
              <a:rPr lang="en-US" sz="1600" dirty="0" smtClean="0">
                <a:latin typeface="Courier New"/>
                <a:cs typeface="Courier New"/>
              </a:rPr>
              <a:t>          </a:t>
            </a:r>
            <a:r>
              <a:rPr lang="en-US" sz="1600" dirty="0" err="1" smtClean="0">
                <a:latin typeface="Courier New"/>
                <a:cs typeface="Courier New"/>
              </a:rPr>
              <a:t>Qt</a:t>
            </a:r>
            <a:r>
              <a:rPr lang="en-US" sz="1600" dirty="0">
                <a:latin typeface="Courier New"/>
                <a:cs typeface="Courier New"/>
              </a:rPr>
              <a:t>="2e-8", </a:t>
            </a:r>
            <a:endParaRPr lang="en-US" sz="1600" dirty="0" smtClean="0">
              <a:latin typeface="Courier New"/>
              <a:cs typeface="Courier New"/>
            </a:endParaRPr>
          </a:p>
          <a:p>
            <a:r>
              <a:rPr lang="en-US" sz="1600" dirty="0">
                <a:latin typeface="Courier New"/>
                <a:cs typeface="Courier New"/>
              </a:rPr>
              <a:t> </a:t>
            </a:r>
            <a:r>
              <a:rPr lang="en-US" sz="1600" dirty="0" smtClean="0">
                <a:latin typeface="Courier New"/>
                <a:cs typeface="Courier New"/>
              </a:rPr>
              <a:t>          </a:t>
            </a:r>
            <a:r>
              <a:rPr lang="en-US" sz="1600" dirty="0" err="1" smtClean="0">
                <a:latin typeface="Courier New"/>
                <a:cs typeface="Courier New"/>
              </a:rPr>
              <a:t>ft</a:t>
            </a:r>
            <a:r>
              <a:rPr lang="en-US" sz="1600" dirty="0">
                <a:latin typeface="Courier New"/>
                <a:cs typeface="Courier New"/>
              </a:rPr>
              <a:t>="80", </a:t>
            </a:r>
            <a:endParaRPr lang="en-US" sz="1600" dirty="0" smtClean="0">
              <a:latin typeface="Courier New"/>
              <a:cs typeface="Courier New"/>
            </a:endParaRPr>
          </a:p>
          <a:p>
            <a:r>
              <a:rPr lang="en-US" sz="1600" dirty="0">
                <a:latin typeface="Courier New"/>
                <a:cs typeface="Courier New"/>
              </a:rPr>
              <a:t> </a:t>
            </a:r>
            <a:r>
              <a:rPr lang="en-US" sz="1600" dirty="0" smtClean="0">
                <a:latin typeface="Courier New"/>
                <a:cs typeface="Courier New"/>
              </a:rPr>
              <a:t>          </a:t>
            </a:r>
            <a:r>
              <a:rPr lang="en-US" sz="1600" dirty="0" err="1" smtClean="0">
                <a:latin typeface="Courier New"/>
                <a:cs typeface="Courier New"/>
              </a:rPr>
              <a:t>bt</a:t>
            </a:r>
            <a:r>
              <a:rPr lang="en-US" sz="1600" dirty="0">
                <a:latin typeface="Courier New"/>
                <a:cs typeface="Courier New"/>
              </a:rPr>
              <a:t>="5", </a:t>
            </a:r>
            <a:endParaRPr lang="en-US" sz="1600" dirty="0" smtClean="0">
              <a:latin typeface="Courier New"/>
              <a:cs typeface="Courier New"/>
            </a:endParaRPr>
          </a:p>
          <a:p>
            <a:r>
              <a:rPr lang="en-US" sz="1600" dirty="0">
                <a:latin typeface="Courier New"/>
                <a:cs typeface="Courier New"/>
              </a:rPr>
              <a:t> </a:t>
            </a:r>
            <a:r>
              <a:rPr lang="en-US" sz="1600" dirty="0" smtClean="0">
                <a:latin typeface="Courier New"/>
                <a:cs typeface="Courier New"/>
              </a:rPr>
              <a:t>          mu0t</a:t>
            </a:r>
            <a:r>
              <a:rPr lang="en-US" sz="1600" dirty="0">
                <a:latin typeface="Courier New"/>
                <a:cs typeface="Courier New"/>
              </a:rPr>
              <a:t>="1e-3")</a:t>
            </a:r>
          </a:p>
          <a:p>
            <a:endParaRPr lang="en-US" sz="1600" dirty="0" smtClean="0">
              <a:latin typeface="Courier New"/>
              <a:cs typeface="Courier New"/>
            </a:endParaRPr>
          </a:p>
          <a:p>
            <a:r>
              <a:rPr lang="en-US" sz="1600" dirty="0" err="1" smtClean="0">
                <a:latin typeface="Courier New"/>
                <a:cs typeface="Courier New"/>
              </a:rPr>
              <a:t>dat</a:t>
            </a:r>
            <a:r>
              <a:rPr lang="en-US" sz="1600" dirty="0" smtClean="0">
                <a:latin typeface="Courier New"/>
                <a:cs typeface="Courier New"/>
              </a:rPr>
              <a:t> </a:t>
            </a:r>
            <a:r>
              <a:rPr lang="en-US" sz="1600" dirty="0">
                <a:latin typeface="Courier New"/>
                <a:cs typeface="Courier New"/>
              </a:rPr>
              <a:t>&lt;- </a:t>
            </a:r>
            <a:r>
              <a:rPr lang="en-US" sz="1600" dirty="0" err="1">
                <a:latin typeface="Courier New"/>
                <a:cs typeface="Courier New"/>
              </a:rPr>
              <a:t>simdata_time_dep</a:t>
            </a:r>
            <a:r>
              <a:rPr lang="en-US" sz="1600" dirty="0">
                <a:latin typeface="Courier New"/>
                <a:cs typeface="Courier New"/>
              </a:rPr>
              <a:t>(N=1000, f=</a:t>
            </a:r>
            <a:r>
              <a:rPr lang="en-US" sz="1600" dirty="0" err="1">
                <a:latin typeface="Courier New"/>
                <a:cs typeface="Courier New"/>
              </a:rPr>
              <a:t>ff</a:t>
            </a:r>
            <a:r>
              <a:rPr lang="en-US" sz="1600"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247674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and objectives</a:t>
            </a:r>
            <a:endParaRPr lang="en-US" dirty="0"/>
          </a:p>
        </p:txBody>
      </p:sp>
      <p:sp>
        <p:nvSpPr>
          <p:cNvPr id="3" name="Content Placeholder 2"/>
          <p:cNvSpPr>
            <a:spLocks noGrp="1"/>
          </p:cNvSpPr>
          <p:nvPr>
            <p:ph idx="1"/>
          </p:nvPr>
        </p:nvSpPr>
        <p:spPr>
          <a:xfrm>
            <a:off x="457200" y="1417638"/>
            <a:ext cx="8229600" cy="4991777"/>
          </a:xfrm>
        </p:spPr>
        <p:txBody>
          <a:bodyPr>
            <a:normAutofit fontScale="92500" lnSpcReduction="20000"/>
          </a:bodyPr>
          <a:lstStyle/>
          <a:p>
            <a:r>
              <a:rPr lang="en-US" dirty="0" smtClean="0"/>
              <a:t>Present the Stochastic Process Model (SPM) and discuss its </a:t>
            </a:r>
            <a:r>
              <a:rPr lang="en-US" dirty="0"/>
              <a:t>applicability to different </a:t>
            </a:r>
            <a:r>
              <a:rPr lang="en-US" dirty="0" smtClean="0"/>
              <a:t>research areas.</a:t>
            </a:r>
          </a:p>
          <a:p>
            <a:r>
              <a:rPr lang="en-US" dirty="0"/>
              <a:t>Describe software tools and provide practical examples of joint </a:t>
            </a:r>
            <a:r>
              <a:rPr lang="en-US" dirty="0" smtClean="0"/>
              <a:t>analysis of </a:t>
            </a:r>
            <a:r>
              <a:rPr lang="en-US" dirty="0"/>
              <a:t>time-to-event outcomes and longitudinal measurements.</a:t>
            </a:r>
            <a:endParaRPr lang="en-US" dirty="0" smtClean="0"/>
          </a:p>
          <a:p>
            <a:r>
              <a:rPr lang="en-US" dirty="0" smtClean="0"/>
              <a:t>Present several model extensions: partially observed covariates (e.g. genetics), multiple imputation.</a:t>
            </a:r>
          </a:p>
          <a:p>
            <a:r>
              <a:rPr lang="en-US" dirty="0" smtClean="0"/>
              <a:t>Establish connections with those who are interested in working with Stochastic Process Model.</a:t>
            </a:r>
          </a:p>
          <a:p>
            <a:endParaRPr lang="en-US" dirty="0"/>
          </a:p>
        </p:txBody>
      </p:sp>
      <p:sp>
        <p:nvSpPr>
          <p:cNvPr id="4" name="Slide Number Placeholder 3"/>
          <p:cNvSpPr>
            <a:spLocks noGrp="1"/>
          </p:cNvSpPr>
          <p:nvPr>
            <p:ph type="sldNum" sz="quarter" idx="12"/>
          </p:nvPr>
        </p:nvSpPr>
        <p:spPr/>
        <p:txBody>
          <a:bodyPr/>
          <a:lstStyle/>
          <a:p>
            <a:fld id="{2123E2E7-FBB7-8141-A056-963BA0FB7756}" type="slidenum">
              <a:rPr lang="en-US" smtClean="0"/>
              <a:t>3</a:t>
            </a:fld>
            <a:endParaRPr lang="en-US"/>
          </a:p>
        </p:txBody>
      </p:sp>
    </p:spTree>
    <p:extLst>
      <p:ext uri="{BB962C8B-B14F-4D97-AF65-F5344CB8AC3E}">
        <p14:creationId xmlns:p14="http://schemas.microsoft.com/office/powerpoint/2010/main" val="1809927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3887" y="665670"/>
            <a:ext cx="8366743" cy="4868477"/>
          </a:xfrm>
          <a:prstGeom prst="rect">
            <a:avLst/>
          </a:prstGeom>
        </p:spPr>
      </p:pic>
      <p:sp>
        <p:nvSpPr>
          <p:cNvPr id="4" name="Rectangle 3"/>
          <p:cNvSpPr/>
          <p:nvPr/>
        </p:nvSpPr>
        <p:spPr>
          <a:xfrm>
            <a:off x="457199" y="5534147"/>
            <a:ext cx="8229601" cy="923330"/>
          </a:xfrm>
          <a:prstGeom prst="rect">
            <a:avLst/>
          </a:prstGeom>
        </p:spPr>
        <p:txBody>
          <a:bodyPr wrap="square">
            <a:spAutoFit/>
          </a:bodyPr>
          <a:lstStyle/>
          <a:p>
            <a:r>
              <a:rPr lang="en-US" dirty="0"/>
              <a:t>Illustration of hypothetical two-dimensional U-shaped mortality </a:t>
            </a:r>
            <a:r>
              <a:rPr lang="en-US" dirty="0" smtClean="0"/>
              <a:t>risks </a:t>
            </a:r>
            <a:r>
              <a:rPr lang="en-US" dirty="0"/>
              <a:t>considered as a function of two risk factors Y1x and Y2x </a:t>
            </a:r>
            <a:r>
              <a:rPr lang="en-US" dirty="0" smtClean="0"/>
              <a:t>for </a:t>
            </a:r>
            <a:r>
              <a:rPr lang="en-US" dirty="0"/>
              <a:t>the 30 and 80 years old individuals. (by A.I. Yashin, 2015) </a:t>
            </a:r>
          </a:p>
        </p:txBody>
      </p:sp>
      <p:sp>
        <p:nvSpPr>
          <p:cNvPr id="5" name="Slide Number Placeholder 4"/>
          <p:cNvSpPr>
            <a:spLocks noGrp="1"/>
          </p:cNvSpPr>
          <p:nvPr>
            <p:ph type="sldNum" sz="quarter" idx="12"/>
          </p:nvPr>
        </p:nvSpPr>
        <p:spPr/>
        <p:txBody>
          <a:bodyPr/>
          <a:lstStyle/>
          <a:p>
            <a:fld id="{2123E2E7-FBB7-8141-A056-963BA0FB7756}" type="slidenum">
              <a:rPr lang="en-US" smtClean="0"/>
              <a:t>30</a:t>
            </a:fld>
            <a:endParaRPr lang="en-US"/>
          </a:p>
        </p:txBody>
      </p:sp>
    </p:spTree>
    <p:extLst>
      <p:ext uri="{BB962C8B-B14F-4D97-AF65-F5344CB8AC3E}">
        <p14:creationId xmlns:p14="http://schemas.microsoft.com/office/powerpoint/2010/main" val="2551240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 Genetic SPM (</a:t>
            </a:r>
            <a:r>
              <a:rPr lang="en-US" dirty="0" smtClean="0"/>
              <a:t>GSPM</a:t>
            </a:r>
            <a:r>
              <a:rPr lang="en-US" dirty="0" smtClean="0"/>
              <a:t>)</a:t>
            </a:r>
            <a:endParaRPr lang="en-US" dirty="0"/>
          </a:p>
        </p:txBody>
      </p:sp>
      <p:sp>
        <p:nvSpPr>
          <p:cNvPr id="3" name="Content Placeholder 2"/>
          <p:cNvSpPr>
            <a:spLocks noGrp="1"/>
          </p:cNvSpPr>
          <p:nvPr>
            <p:ph idx="1"/>
          </p:nvPr>
        </p:nvSpPr>
        <p:spPr>
          <a:xfrm>
            <a:off x="457200" y="1600200"/>
            <a:ext cx="8229600" cy="2376039"/>
          </a:xfrm>
        </p:spPr>
        <p:txBody>
          <a:bodyPr>
            <a:normAutofit fontScale="92500" lnSpcReduction="10000"/>
          </a:bodyPr>
          <a:lstStyle/>
          <a:p>
            <a:r>
              <a:rPr lang="en-US" dirty="0" smtClean="0"/>
              <a:t>A </a:t>
            </a:r>
            <a:r>
              <a:rPr lang="en-US" dirty="0"/>
              <a:t>categorical </a:t>
            </a:r>
            <a:r>
              <a:rPr lang="en-US" dirty="0" smtClean="0"/>
              <a:t>variable </a:t>
            </a:r>
            <a:r>
              <a:rPr lang="en-US" i="1" dirty="0" smtClean="0"/>
              <a:t>Z </a:t>
            </a:r>
            <a:r>
              <a:rPr lang="en-US" i="1" dirty="0"/>
              <a:t>=</a:t>
            </a:r>
            <a:r>
              <a:rPr lang="en-US" dirty="0" smtClean="0"/>
              <a:t> {0, 1}, which represents carriers/non-carriers of some allele.</a:t>
            </a:r>
          </a:p>
          <a:p>
            <a:r>
              <a:rPr lang="en-US" dirty="0" smtClean="0"/>
              <a:t>Assume that </a:t>
            </a:r>
            <a:r>
              <a:rPr lang="en-US" i="1" dirty="0" smtClean="0"/>
              <a:t>P</a:t>
            </a:r>
            <a:r>
              <a:rPr lang="en-US" dirty="0" smtClean="0"/>
              <a:t>(</a:t>
            </a:r>
            <a:r>
              <a:rPr lang="en-US" i="1" dirty="0" smtClean="0"/>
              <a:t>Z</a:t>
            </a:r>
            <a:r>
              <a:rPr lang="en-US" dirty="0" smtClean="0"/>
              <a:t>=1) = </a:t>
            </a:r>
            <a:r>
              <a:rPr lang="en-US" i="1" dirty="0" smtClean="0"/>
              <a:t>p</a:t>
            </a:r>
            <a:r>
              <a:rPr lang="en-US" dirty="0" smtClean="0"/>
              <a:t>, </a:t>
            </a:r>
            <a:r>
              <a:rPr lang="en-US" i="1" dirty="0" smtClean="0"/>
              <a:t>p</a:t>
            </a:r>
            <a:r>
              <a:rPr lang="en-US" dirty="0" smtClean="0"/>
              <a:t> </a:t>
            </a:r>
            <a:r>
              <a:rPr lang="en-US" i="1" dirty="0" smtClean="0"/>
              <a:t>∈</a:t>
            </a:r>
            <a:r>
              <a:rPr lang="en-US" dirty="0" smtClean="0"/>
              <a:t> [0, 1], where </a:t>
            </a:r>
            <a:r>
              <a:rPr lang="en-US" i="1" dirty="0" smtClean="0"/>
              <a:t>p</a:t>
            </a:r>
            <a:r>
              <a:rPr lang="en-US" dirty="0" smtClean="0"/>
              <a:t> is is the proportion of carriers and non-carriers of an allele in a population. </a:t>
            </a:r>
            <a:endParaRPr lang="en-US" dirty="0"/>
          </a:p>
        </p:txBody>
      </p:sp>
      <p:sp>
        <p:nvSpPr>
          <p:cNvPr id="4" name="Rectangle 3"/>
          <p:cNvSpPr/>
          <p:nvPr/>
        </p:nvSpPr>
        <p:spPr>
          <a:xfrm>
            <a:off x="1227287" y="4207071"/>
            <a:ext cx="6964139" cy="461665"/>
          </a:xfrm>
          <a:prstGeom prst="rect">
            <a:avLst/>
          </a:prstGeom>
        </p:spPr>
        <p:txBody>
          <a:bodyPr wrap="square">
            <a:spAutoFit/>
          </a:bodyPr>
          <a:lstStyle/>
          <a:p>
            <a:r>
              <a:rPr lang="en-US" sz="2400" i="1" dirty="0" err="1"/>
              <a:t>d</a:t>
            </a:r>
            <a:r>
              <a:rPr lang="en-US" sz="2400" b="1" i="1" dirty="0" err="1"/>
              <a:t>Y</a:t>
            </a:r>
            <a:r>
              <a:rPr lang="en-US" sz="2400" dirty="0"/>
              <a:t>(</a:t>
            </a:r>
            <a:r>
              <a:rPr lang="en-US" sz="2400" i="1" dirty="0"/>
              <a:t>t</a:t>
            </a:r>
            <a:r>
              <a:rPr lang="en-US" sz="2400" dirty="0"/>
              <a:t>) = </a:t>
            </a:r>
            <a:r>
              <a:rPr lang="en-US" sz="2400" b="1" i="1" dirty="0"/>
              <a:t>a</a:t>
            </a:r>
            <a:r>
              <a:rPr lang="en-US" sz="2400" dirty="0"/>
              <a:t>(Z, </a:t>
            </a:r>
            <a:r>
              <a:rPr lang="en-US" sz="2400" i="1" dirty="0"/>
              <a:t>t</a:t>
            </a:r>
            <a:r>
              <a:rPr lang="en-US" sz="2400" dirty="0"/>
              <a:t>)(</a:t>
            </a:r>
            <a:r>
              <a:rPr lang="en-US" sz="2400" b="1" i="1" dirty="0"/>
              <a:t>Y</a:t>
            </a:r>
            <a:r>
              <a:rPr lang="en-US" sz="2400" dirty="0"/>
              <a:t>(</a:t>
            </a:r>
            <a:r>
              <a:rPr lang="en-US" sz="2400" i="1" dirty="0"/>
              <a:t>t</a:t>
            </a:r>
            <a:r>
              <a:rPr lang="en-US" sz="2400" dirty="0"/>
              <a:t>) – </a:t>
            </a:r>
            <a:r>
              <a:rPr lang="en-US" sz="2400" b="1" i="1" dirty="0"/>
              <a:t>f</a:t>
            </a:r>
            <a:r>
              <a:rPr lang="en-US" sz="2400" baseline="-25000" dirty="0"/>
              <a:t>1</a:t>
            </a:r>
            <a:r>
              <a:rPr lang="en-US" sz="2400" dirty="0"/>
              <a:t>(Z, </a:t>
            </a:r>
            <a:r>
              <a:rPr lang="en-US" sz="2400" i="1" dirty="0"/>
              <a:t>t</a:t>
            </a:r>
            <a:r>
              <a:rPr lang="en-US" sz="2400" dirty="0"/>
              <a:t>))</a:t>
            </a:r>
            <a:r>
              <a:rPr lang="en-US" sz="2400" dirty="0" err="1"/>
              <a:t>d</a:t>
            </a:r>
            <a:r>
              <a:rPr lang="en-US" sz="2400" i="1" dirty="0" err="1"/>
              <a:t>t</a:t>
            </a:r>
            <a:r>
              <a:rPr lang="en-US" sz="2400" dirty="0"/>
              <a:t> + </a:t>
            </a:r>
            <a:r>
              <a:rPr lang="en-US" sz="2400" b="1" i="1" dirty="0"/>
              <a:t>b</a:t>
            </a:r>
            <a:r>
              <a:rPr lang="en-US" sz="2400" dirty="0"/>
              <a:t>(Z, </a:t>
            </a:r>
            <a:r>
              <a:rPr lang="en-US" sz="2400" i="1" dirty="0"/>
              <a:t>t</a:t>
            </a:r>
            <a:r>
              <a:rPr lang="en-US" sz="2400" dirty="0"/>
              <a:t>)</a:t>
            </a:r>
            <a:r>
              <a:rPr lang="en-US" sz="2400" dirty="0" err="1"/>
              <a:t>d</a:t>
            </a:r>
            <a:r>
              <a:rPr lang="en-US" sz="2400" b="1" i="1" dirty="0" err="1"/>
              <a:t>W</a:t>
            </a:r>
            <a:r>
              <a:rPr lang="en-US" sz="2400" dirty="0"/>
              <a:t>(</a:t>
            </a:r>
            <a:r>
              <a:rPr lang="en-US" sz="2400" i="1" dirty="0"/>
              <a:t>t</a:t>
            </a:r>
            <a:r>
              <a:rPr lang="en-US" sz="2400" dirty="0"/>
              <a:t>), </a:t>
            </a:r>
            <a:r>
              <a:rPr lang="en-US" sz="2400" b="1" i="1" dirty="0"/>
              <a:t>Y</a:t>
            </a:r>
            <a:r>
              <a:rPr lang="en-US" sz="2400" dirty="0"/>
              <a:t>(</a:t>
            </a:r>
            <a:r>
              <a:rPr lang="en-US" sz="2400" i="1" dirty="0"/>
              <a:t>t</a:t>
            </a:r>
            <a:r>
              <a:rPr lang="en-US" sz="2400" dirty="0"/>
              <a:t> = </a:t>
            </a:r>
            <a:r>
              <a:rPr lang="en-US" sz="2400" i="1" dirty="0"/>
              <a:t>t</a:t>
            </a:r>
            <a:r>
              <a:rPr lang="en-US" sz="2400" baseline="-25000" dirty="0"/>
              <a:t>0</a:t>
            </a:r>
            <a:r>
              <a:rPr lang="en-US" sz="2400" dirty="0" smtClean="0"/>
              <a:t>)</a:t>
            </a:r>
            <a:endParaRPr lang="en-US" sz="2400" dirty="0"/>
          </a:p>
        </p:txBody>
      </p:sp>
      <p:sp>
        <p:nvSpPr>
          <p:cNvPr id="5" name="Rectangle 4"/>
          <p:cNvSpPr/>
          <p:nvPr/>
        </p:nvSpPr>
        <p:spPr>
          <a:xfrm>
            <a:off x="1227287" y="4820635"/>
            <a:ext cx="6964139" cy="461665"/>
          </a:xfrm>
          <a:prstGeom prst="rect">
            <a:avLst/>
          </a:prstGeom>
        </p:spPr>
        <p:txBody>
          <a:bodyPr wrap="square">
            <a:spAutoFit/>
          </a:bodyPr>
          <a:lstStyle/>
          <a:p>
            <a:r>
              <a:rPr lang="en-US" sz="2400" i="1" dirty="0"/>
              <a:t>μ</a:t>
            </a:r>
            <a:r>
              <a:rPr lang="en-US" sz="2400" dirty="0"/>
              <a:t>(</a:t>
            </a:r>
            <a:r>
              <a:rPr lang="en-US" sz="2400" i="1" dirty="0"/>
              <a:t>t</a:t>
            </a:r>
            <a:r>
              <a:rPr lang="en-US" sz="2400" dirty="0"/>
              <a:t>, </a:t>
            </a:r>
            <a:r>
              <a:rPr lang="en-US" sz="2400" b="1" i="1" dirty="0"/>
              <a:t>Y</a:t>
            </a:r>
            <a:r>
              <a:rPr lang="en-US" sz="2400" dirty="0"/>
              <a:t>(</a:t>
            </a:r>
            <a:r>
              <a:rPr lang="en-US" sz="2400" i="1" dirty="0"/>
              <a:t>t</a:t>
            </a:r>
            <a:r>
              <a:rPr lang="en-US" sz="2400" dirty="0"/>
              <a:t>)) = </a:t>
            </a:r>
            <a:r>
              <a:rPr lang="en-US" sz="2400" i="1" dirty="0"/>
              <a:t>μ</a:t>
            </a:r>
            <a:r>
              <a:rPr lang="en-US" sz="2400" baseline="-25000" dirty="0"/>
              <a:t>0</a:t>
            </a:r>
            <a:r>
              <a:rPr lang="en-US" sz="2400" dirty="0"/>
              <a:t>(</a:t>
            </a:r>
            <a:r>
              <a:rPr lang="en-US" sz="2400" i="1" dirty="0"/>
              <a:t>t</a:t>
            </a:r>
            <a:r>
              <a:rPr lang="en-US" sz="2400" dirty="0"/>
              <a:t>) + (</a:t>
            </a:r>
            <a:r>
              <a:rPr lang="en-US" sz="2400" b="1" i="1" dirty="0"/>
              <a:t>Y</a:t>
            </a:r>
            <a:r>
              <a:rPr lang="en-US" sz="2400" dirty="0"/>
              <a:t>(</a:t>
            </a:r>
            <a:r>
              <a:rPr lang="en-US" sz="2400" i="1" dirty="0"/>
              <a:t>t</a:t>
            </a:r>
            <a:r>
              <a:rPr lang="en-US" sz="2400" dirty="0"/>
              <a:t>) - </a:t>
            </a:r>
            <a:r>
              <a:rPr lang="en-US" sz="2400" b="1" i="1" dirty="0"/>
              <a:t>f</a:t>
            </a:r>
            <a:r>
              <a:rPr lang="en-US" sz="2400" dirty="0"/>
              <a:t>(Z, </a:t>
            </a:r>
            <a:r>
              <a:rPr lang="en-US" sz="2400" i="1" dirty="0"/>
              <a:t>t</a:t>
            </a:r>
            <a:r>
              <a:rPr lang="en-US" sz="2400" dirty="0"/>
              <a:t>))</a:t>
            </a:r>
            <a:r>
              <a:rPr lang="en-US" sz="2400" baseline="30000" dirty="0"/>
              <a:t>*</a:t>
            </a:r>
            <a:r>
              <a:rPr lang="en-US" sz="2400" b="1" i="1" dirty="0"/>
              <a:t>Q</a:t>
            </a:r>
            <a:r>
              <a:rPr lang="en-US" sz="2400" dirty="0"/>
              <a:t>(Z, </a:t>
            </a:r>
            <a:r>
              <a:rPr lang="en-US" sz="2400" i="1" dirty="0"/>
              <a:t>t</a:t>
            </a:r>
            <a:r>
              <a:rPr lang="en-US" sz="2400" dirty="0"/>
              <a:t>)(</a:t>
            </a:r>
            <a:r>
              <a:rPr lang="en-US" sz="2400" b="1" i="1" dirty="0"/>
              <a:t>Y</a:t>
            </a:r>
            <a:r>
              <a:rPr lang="en-US" sz="2400" dirty="0"/>
              <a:t>(</a:t>
            </a:r>
            <a:r>
              <a:rPr lang="en-US" sz="2400" i="1" dirty="0"/>
              <a:t>t</a:t>
            </a:r>
            <a:r>
              <a:rPr lang="en-US" sz="2400" dirty="0"/>
              <a:t>) - </a:t>
            </a:r>
            <a:r>
              <a:rPr lang="en-US" sz="2400" b="1" i="1" dirty="0"/>
              <a:t>f</a:t>
            </a:r>
            <a:r>
              <a:rPr lang="en-US" sz="2400" dirty="0"/>
              <a:t>(Z, </a:t>
            </a:r>
            <a:r>
              <a:rPr lang="en-US" sz="2400" i="1" dirty="0"/>
              <a:t>t</a:t>
            </a:r>
            <a:r>
              <a:rPr lang="en-US" sz="2400" dirty="0"/>
              <a:t>)</a:t>
            </a:r>
            <a:r>
              <a:rPr lang="en-US" sz="2400" dirty="0" smtClean="0"/>
              <a:t>)</a:t>
            </a:r>
            <a:endParaRPr lang="en-US" sz="2400" dirty="0"/>
          </a:p>
        </p:txBody>
      </p:sp>
      <p:sp>
        <p:nvSpPr>
          <p:cNvPr id="6" name="Left Brace 5"/>
          <p:cNvSpPr/>
          <p:nvPr/>
        </p:nvSpPr>
        <p:spPr>
          <a:xfrm>
            <a:off x="913332" y="4207071"/>
            <a:ext cx="356768" cy="122938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2123E2E7-FBB7-8141-A056-963BA0FB7756}" type="slidenum">
              <a:rPr lang="en-US" smtClean="0"/>
              <a:t>31</a:t>
            </a:fld>
            <a:endParaRPr lang="en-US"/>
          </a:p>
        </p:txBody>
      </p:sp>
    </p:spTree>
    <p:extLst>
      <p:ext uri="{BB962C8B-B14F-4D97-AF65-F5344CB8AC3E}">
        <p14:creationId xmlns:p14="http://schemas.microsoft.com/office/powerpoint/2010/main" val="3390764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 Genetic SPM (</a:t>
            </a:r>
            <a:r>
              <a:rPr lang="en-US" dirty="0" smtClean="0"/>
              <a:t>GSPM</a:t>
            </a:r>
            <a:r>
              <a:rPr lang="en-US" dirty="0" smtClean="0"/>
              <a:t>)</a:t>
            </a:r>
            <a:endParaRPr lang="en-US" dirty="0"/>
          </a:p>
        </p:txBody>
      </p:sp>
      <p:pic>
        <p:nvPicPr>
          <p:cNvPr id="9" name="Picture 8"/>
          <p:cNvPicPr>
            <a:picLocks noChangeAspect="1"/>
          </p:cNvPicPr>
          <p:nvPr/>
        </p:nvPicPr>
        <p:blipFill>
          <a:blip r:embed="rId3"/>
          <a:stretch>
            <a:fillRect/>
          </a:stretch>
        </p:blipFill>
        <p:spPr>
          <a:xfrm>
            <a:off x="1002837" y="1603414"/>
            <a:ext cx="7156236" cy="4401708"/>
          </a:xfrm>
          <a:prstGeom prst="rect">
            <a:avLst/>
          </a:prstGeom>
        </p:spPr>
      </p:pic>
      <p:sp>
        <p:nvSpPr>
          <p:cNvPr id="3" name="Slide Number Placeholder 2"/>
          <p:cNvSpPr>
            <a:spLocks noGrp="1"/>
          </p:cNvSpPr>
          <p:nvPr>
            <p:ph type="sldNum" sz="quarter" idx="12"/>
          </p:nvPr>
        </p:nvSpPr>
        <p:spPr/>
        <p:txBody>
          <a:bodyPr/>
          <a:lstStyle/>
          <a:p>
            <a:fld id="{2123E2E7-FBB7-8141-A056-963BA0FB7756}" type="slidenum">
              <a:rPr lang="en-US" smtClean="0"/>
              <a:t>32</a:t>
            </a:fld>
            <a:endParaRPr lang="en-US"/>
          </a:p>
        </p:txBody>
      </p:sp>
    </p:spTree>
    <p:extLst>
      <p:ext uri="{BB962C8B-B14F-4D97-AF65-F5344CB8AC3E}">
        <p14:creationId xmlns:p14="http://schemas.microsoft.com/office/powerpoint/2010/main" val="3035098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 Genetic SPM (</a:t>
            </a:r>
            <a:r>
              <a:rPr lang="en-US" dirty="0" smtClean="0"/>
              <a:t>GSPM</a:t>
            </a:r>
            <a:r>
              <a:rPr lang="en-US" dirty="0" smtClean="0"/>
              <a:t>)</a:t>
            </a:r>
            <a:endParaRPr lang="en-US" dirty="0"/>
          </a:p>
        </p:txBody>
      </p:sp>
      <p:sp>
        <p:nvSpPr>
          <p:cNvPr id="3" name="Slide Number Placeholder 2"/>
          <p:cNvSpPr>
            <a:spLocks noGrp="1"/>
          </p:cNvSpPr>
          <p:nvPr>
            <p:ph type="sldNum" sz="quarter" idx="12"/>
          </p:nvPr>
        </p:nvSpPr>
        <p:spPr/>
        <p:txBody>
          <a:bodyPr/>
          <a:lstStyle/>
          <a:p>
            <a:fld id="{2123E2E7-FBB7-8141-A056-963BA0FB7756}" type="slidenum">
              <a:rPr lang="en-US" smtClean="0"/>
              <a:t>33</a:t>
            </a:fld>
            <a:endParaRPr lang="en-US"/>
          </a:p>
        </p:txBody>
      </p:sp>
      <p:pic>
        <p:nvPicPr>
          <p:cNvPr id="4" name="Picture 3"/>
          <p:cNvPicPr>
            <a:picLocks noChangeAspect="1"/>
          </p:cNvPicPr>
          <p:nvPr/>
        </p:nvPicPr>
        <p:blipFill>
          <a:blip r:embed="rId3"/>
          <a:stretch>
            <a:fillRect/>
          </a:stretch>
        </p:blipFill>
        <p:spPr>
          <a:xfrm>
            <a:off x="310091" y="1816492"/>
            <a:ext cx="8534892" cy="3057025"/>
          </a:xfrm>
          <a:prstGeom prst="rect">
            <a:avLst/>
          </a:prstGeom>
        </p:spPr>
      </p:pic>
      <p:sp>
        <p:nvSpPr>
          <p:cNvPr id="6" name="TextBox 5"/>
          <p:cNvSpPr txBox="1"/>
          <p:nvPr/>
        </p:nvSpPr>
        <p:spPr>
          <a:xfrm>
            <a:off x="7707982" y="4504185"/>
            <a:ext cx="810538" cy="369332"/>
          </a:xfrm>
          <a:prstGeom prst="rect">
            <a:avLst/>
          </a:prstGeom>
          <a:noFill/>
        </p:spPr>
        <p:txBody>
          <a:bodyPr wrap="none" rtlCol="0">
            <a:spAutoFit/>
          </a:bodyPr>
          <a:lstStyle/>
          <a:p>
            <a:r>
              <a:rPr lang="en-US" dirty="0" smtClean="0"/>
              <a:t>(</a:t>
            </a:r>
            <a:r>
              <a:rPr lang="en-US" i="1" dirty="0" smtClean="0"/>
              <a:t>Z</a:t>
            </a:r>
            <a:r>
              <a:rPr lang="en-US" dirty="0" smtClean="0"/>
              <a:t> = </a:t>
            </a:r>
            <a:r>
              <a:rPr lang="en-US" i="1" dirty="0" smtClean="0"/>
              <a:t>G</a:t>
            </a:r>
            <a:r>
              <a:rPr lang="en-US" dirty="0" smtClean="0"/>
              <a:t>)</a:t>
            </a:r>
            <a:endParaRPr lang="en-US" dirty="0"/>
          </a:p>
        </p:txBody>
      </p:sp>
    </p:spTree>
    <p:extLst>
      <p:ext uri="{BB962C8B-B14F-4D97-AF65-F5344CB8AC3E}">
        <p14:creationId xmlns:p14="http://schemas.microsoft.com/office/powerpoint/2010/main" val="3894729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 Genetic SPM (</a:t>
            </a:r>
            <a:r>
              <a:rPr lang="en-US" dirty="0" smtClean="0"/>
              <a:t>GSPM</a:t>
            </a:r>
            <a:r>
              <a:rPr lang="en-US" dirty="0" smtClean="0"/>
              <a:t>)</a:t>
            </a:r>
            <a:endParaRPr lang="en-US" dirty="0"/>
          </a:p>
        </p:txBody>
      </p:sp>
      <p:sp>
        <p:nvSpPr>
          <p:cNvPr id="3" name="Slide Number Placeholder 2"/>
          <p:cNvSpPr>
            <a:spLocks noGrp="1"/>
          </p:cNvSpPr>
          <p:nvPr>
            <p:ph type="sldNum" sz="quarter" idx="12"/>
          </p:nvPr>
        </p:nvSpPr>
        <p:spPr/>
        <p:txBody>
          <a:bodyPr/>
          <a:lstStyle/>
          <a:p>
            <a:fld id="{2123E2E7-FBB7-8141-A056-963BA0FB7756}" type="slidenum">
              <a:rPr lang="en-US" smtClean="0"/>
              <a:t>34</a:t>
            </a:fld>
            <a:endParaRPr lang="en-US"/>
          </a:p>
        </p:txBody>
      </p:sp>
      <p:pic>
        <p:nvPicPr>
          <p:cNvPr id="5" name="Picture 4"/>
          <p:cNvPicPr>
            <a:picLocks noChangeAspect="1"/>
          </p:cNvPicPr>
          <p:nvPr/>
        </p:nvPicPr>
        <p:blipFill>
          <a:blip r:embed="rId3"/>
          <a:stretch>
            <a:fillRect/>
          </a:stretch>
        </p:blipFill>
        <p:spPr>
          <a:xfrm>
            <a:off x="689387" y="1305500"/>
            <a:ext cx="7884574" cy="5050850"/>
          </a:xfrm>
          <a:prstGeom prst="rect">
            <a:avLst/>
          </a:prstGeom>
        </p:spPr>
      </p:pic>
    </p:spTree>
    <p:extLst>
      <p:ext uri="{BB962C8B-B14F-4D97-AF65-F5344CB8AC3E}">
        <p14:creationId xmlns:p14="http://schemas.microsoft.com/office/powerpoint/2010/main" val="3043328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example</a:t>
            </a:r>
            <a:endParaRPr lang="en-US" dirty="0"/>
          </a:p>
        </p:txBody>
      </p:sp>
      <p:sp>
        <p:nvSpPr>
          <p:cNvPr id="3" name="Content Placeholder 2"/>
          <p:cNvSpPr>
            <a:spLocks noGrp="1"/>
          </p:cNvSpPr>
          <p:nvPr>
            <p:ph idx="1"/>
          </p:nvPr>
        </p:nvSpPr>
        <p:spPr>
          <a:xfrm>
            <a:off x="457199" y="1600200"/>
            <a:ext cx="8576201" cy="4129876"/>
          </a:xfrm>
        </p:spPr>
        <p:txBody>
          <a:bodyPr>
            <a:noAutofit/>
          </a:bodyPr>
          <a:lstStyle/>
          <a:p>
            <a:pPr marL="0" indent="0">
              <a:buNone/>
            </a:pPr>
            <a:r>
              <a:rPr lang="mr-IN" sz="1800" dirty="0">
                <a:solidFill>
                  <a:srgbClr val="008000"/>
                </a:solidFill>
                <a:latin typeface="Courier New"/>
                <a:cs typeface="Courier New"/>
              </a:rPr>
              <a:t>#Example5.</a:t>
            </a:r>
            <a:r>
              <a:rPr lang="mr-IN" sz="1800" dirty="0" smtClean="0">
                <a:solidFill>
                  <a:srgbClr val="008000"/>
                </a:solidFill>
                <a:latin typeface="Courier New"/>
                <a:cs typeface="Courier New"/>
              </a:rPr>
              <a:t>R</a:t>
            </a:r>
            <a:endParaRPr lang="en-US" sz="1800" dirty="0" smtClean="0">
              <a:solidFill>
                <a:srgbClr val="008000"/>
              </a:solidFill>
              <a:latin typeface="Courier New"/>
              <a:cs typeface="Courier New"/>
            </a:endParaRPr>
          </a:p>
          <a:p>
            <a:pPr marL="0" indent="0">
              <a:buNone/>
            </a:pPr>
            <a:r>
              <a:rPr lang="en-US" sz="1800" dirty="0" smtClean="0">
                <a:solidFill>
                  <a:srgbClr val="008000"/>
                </a:solidFill>
                <a:latin typeface="Courier New"/>
                <a:cs typeface="Courier New"/>
              </a:rPr>
              <a:t>#Evaluating genetic effects</a:t>
            </a:r>
            <a:endParaRPr lang="mr-IN" sz="1800" dirty="0">
              <a:solidFill>
                <a:srgbClr val="008000"/>
              </a:solidFill>
              <a:latin typeface="Courier New"/>
              <a:cs typeface="Courier New"/>
            </a:endParaRPr>
          </a:p>
          <a:p>
            <a:pPr marL="0" indent="0">
              <a:buNone/>
            </a:pPr>
            <a:r>
              <a:rPr lang="mr-IN" sz="1800" dirty="0">
                <a:latin typeface="Courier New"/>
                <a:cs typeface="Courier New"/>
              </a:rPr>
              <a:t>library(stpm) </a:t>
            </a:r>
          </a:p>
          <a:p>
            <a:pPr marL="0" indent="0">
              <a:buNone/>
            </a:pPr>
            <a:endParaRPr lang="mr-IN" sz="1800" dirty="0">
              <a:latin typeface="Courier New"/>
              <a:cs typeface="Courier New"/>
            </a:endParaRPr>
          </a:p>
          <a:p>
            <a:pPr marL="0" indent="0">
              <a:buNone/>
            </a:pPr>
            <a:r>
              <a:rPr lang="mr-IN" sz="1800" dirty="0">
                <a:latin typeface="Courier New"/>
                <a:cs typeface="Courier New"/>
              </a:rPr>
              <a:t>data(ex_spmcon1dg)</a:t>
            </a:r>
          </a:p>
          <a:p>
            <a:pPr marL="0" indent="0">
              <a:buNone/>
            </a:pPr>
            <a:r>
              <a:rPr lang="mr-IN" sz="1800" dirty="0">
                <a:latin typeface="Courier New"/>
                <a:cs typeface="Courier New"/>
              </a:rPr>
              <a:t>res &lt;- spm_con_1d_g(ex_data$spm_data, ex_data$gene_data, </a:t>
            </a:r>
          </a:p>
          <a:p>
            <a:pPr marL="0" indent="0">
              <a:buNone/>
            </a:pPr>
            <a:r>
              <a:rPr lang="mr-IN" sz="1800" dirty="0">
                <a:latin typeface="Courier New"/>
                <a:cs typeface="Courier New"/>
              </a:rPr>
              <a:t>                   </a:t>
            </a:r>
            <a:r>
              <a:rPr lang="mr-IN" sz="1800" dirty="0" smtClean="0">
                <a:latin typeface="Courier New"/>
                <a:cs typeface="Courier New"/>
              </a:rPr>
              <a:t>a </a:t>
            </a:r>
            <a:r>
              <a:rPr lang="mr-IN" sz="1800" dirty="0">
                <a:latin typeface="Courier New"/>
                <a:cs typeface="Courier New"/>
              </a:rPr>
              <a:t>= -0.02, b=0.2, q=0.01, f=3, f1=3, </a:t>
            </a:r>
          </a:p>
          <a:p>
            <a:pPr marL="0" indent="0">
              <a:buNone/>
            </a:pPr>
            <a:r>
              <a:rPr lang="mr-IN" sz="1800" dirty="0">
                <a:latin typeface="Courier New"/>
                <a:cs typeface="Courier New"/>
              </a:rPr>
              <a:t>                   </a:t>
            </a:r>
            <a:r>
              <a:rPr lang="mr-IN" sz="1800" dirty="0" smtClean="0">
                <a:latin typeface="Courier New"/>
                <a:cs typeface="Courier New"/>
              </a:rPr>
              <a:t>mu0</a:t>
            </a:r>
            <a:r>
              <a:rPr lang="mr-IN" sz="1800" dirty="0">
                <a:latin typeface="Courier New"/>
                <a:cs typeface="Courier New"/>
              </a:rPr>
              <a:t>=0.01, theta=1e-05, </a:t>
            </a:r>
          </a:p>
          <a:p>
            <a:pPr marL="0" indent="0">
              <a:buNone/>
            </a:pPr>
            <a:r>
              <a:rPr lang="mr-IN" sz="1800" dirty="0">
                <a:latin typeface="Courier New"/>
                <a:cs typeface="Courier New"/>
              </a:rPr>
              <a:t>                   </a:t>
            </a:r>
            <a:r>
              <a:rPr lang="mr-IN" sz="1800" dirty="0" smtClean="0">
                <a:latin typeface="Courier New"/>
                <a:cs typeface="Courier New"/>
              </a:rPr>
              <a:t>upper</a:t>
            </a:r>
            <a:r>
              <a:rPr lang="mr-IN" sz="1800" dirty="0">
                <a:latin typeface="Courier New"/>
                <a:cs typeface="Courier New"/>
              </a:rPr>
              <a:t>=c(-0.01,3,0.1,10,10,0.1,1e-05), </a:t>
            </a:r>
          </a:p>
          <a:p>
            <a:pPr marL="0" indent="0">
              <a:buNone/>
            </a:pPr>
            <a:r>
              <a:rPr lang="mr-IN" sz="1800" dirty="0">
                <a:latin typeface="Courier New"/>
                <a:cs typeface="Courier New"/>
              </a:rPr>
              <a:t>                   </a:t>
            </a:r>
            <a:r>
              <a:rPr lang="mr-IN" sz="1800" dirty="0" smtClean="0">
                <a:latin typeface="Courier New"/>
                <a:cs typeface="Courier New"/>
              </a:rPr>
              <a:t>lower</a:t>
            </a:r>
            <a:r>
              <a:rPr lang="mr-IN" sz="1800" dirty="0">
                <a:latin typeface="Courier New"/>
                <a:cs typeface="Courier New"/>
              </a:rPr>
              <a:t>=c(-1,0.01,0.00001,1,1,0.001,1e-05), </a:t>
            </a:r>
          </a:p>
          <a:p>
            <a:pPr marL="0" indent="0">
              <a:buNone/>
            </a:pPr>
            <a:r>
              <a:rPr lang="mr-IN" sz="1800" dirty="0">
                <a:latin typeface="Courier New"/>
                <a:cs typeface="Courier New"/>
              </a:rPr>
              <a:t>                   </a:t>
            </a:r>
            <a:r>
              <a:rPr lang="mr-IN" sz="1800" dirty="0" smtClean="0">
                <a:latin typeface="Courier New"/>
                <a:cs typeface="Courier New"/>
              </a:rPr>
              <a:t>effect</a:t>
            </a:r>
            <a:r>
              <a:rPr lang="mr-IN" sz="1800" dirty="0">
                <a:latin typeface="Courier New"/>
                <a:cs typeface="Courier New"/>
              </a:rPr>
              <a:t>=c('q'))</a:t>
            </a:r>
          </a:p>
          <a:p>
            <a:pPr marL="0" indent="0">
              <a:buNone/>
            </a:pPr>
            <a:endParaRPr lang="mr-IN" sz="1800" dirty="0">
              <a:latin typeface="Courier New"/>
              <a:cs typeface="Courier New"/>
            </a:endParaRPr>
          </a:p>
          <a:p>
            <a:pPr marL="0" indent="0">
              <a:buNone/>
            </a:pPr>
            <a:r>
              <a:rPr lang="mr-IN" sz="1800" dirty="0">
                <a:latin typeface="Courier New"/>
                <a:cs typeface="Courier New"/>
              </a:rPr>
              <a:t>res</a:t>
            </a:r>
            <a:endParaRPr lang="en-US" sz="1800" dirty="0">
              <a:latin typeface="Courier New"/>
              <a:cs typeface="Courier New"/>
            </a:endParaRPr>
          </a:p>
        </p:txBody>
      </p:sp>
      <p:sp>
        <p:nvSpPr>
          <p:cNvPr id="4" name="Slide Number Placeholder 3"/>
          <p:cNvSpPr>
            <a:spLocks noGrp="1"/>
          </p:cNvSpPr>
          <p:nvPr>
            <p:ph type="sldNum" sz="quarter" idx="12"/>
          </p:nvPr>
        </p:nvSpPr>
        <p:spPr/>
        <p:txBody>
          <a:bodyPr/>
          <a:lstStyle/>
          <a:p>
            <a:fld id="{2123E2E7-FBB7-8141-A056-963BA0FB7756}" type="slidenum">
              <a:rPr lang="en-US" smtClean="0"/>
              <a:t>35</a:t>
            </a:fld>
            <a:endParaRPr lang="en-US"/>
          </a:p>
        </p:txBody>
      </p:sp>
    </p:spTree>
    <p:extLst>
      <p:ext uri="{BB962C8B-B14F-4D97-AF65-F5344CB8AC3E}">
        <p14:creationId xmlns:p14="http://schemas.microsoft.com/office/powerpoint/2010/main" val="3961249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23E2E7-FBB7-8141-A056-963BA0FB7756}" type="slidenum">
              <a:rPr lang="en-US" smtClean="0"/>
              <a:t>36</a:t>
            </a:fld>
            <a:endParaRPr lang="en-US"/>
          </a:p>
        </p:txBody>
      </p:sp>
      <p:pic>
        <p:nvPicPr>
          <p:cNvPr id="7" name="Picture 6"/>
          <p:cNvPicPr>
            <a:picLocks noChangeAspect="1"/>
          </p:cNvPicPr>
          <p:nvPr/>
        </p:nvPicPr>
        <p:blipFill>
          <a:blip r:embed="rId2"/>
          <a:stretch>
            <a:fillRect/>
          </a:stretch>
        </p:blipFill>
        <p:spPr>
          <a:xfrm>
            <a:off x="640996" y="581480"/>
            <a:ext cx="8045804" cy="3686539"/>
          </a:xfrm>
          <a:prstGeom prst="rect">
            <a:avLst/>
          </a:prstGeom>
        </p:spPr>
      </p:pic>
      <p:sp>
        <p:nvSpPr>
          <p:cNvPr id="8" name="Rectangle 7"/>
          <p:cNvSpPr/>
          <p:nvPr/>
        </p:nvSpPr>
        <p:spPr>
          <a:xfrm>
            <a:off x="398689" y="4268019"/>
            <a:ext cx="8431528" cy="2308324"/>
          </a:xfrm>
          <a:prstGeom prst="rect">
            <a:avLst/>
          </a:prstGeom>
        </p:spPr>
        <p:txBody>
          <a:bodyPr wrap="square">
            <a:spAutoFit/>
          </a:bodyPr>
          <a:lstStyle/>
          <a:p>
            <a:r>
              <a:rPr lang="en-US" dirty="0"/>
              <a:t>Comparison of the hazard functions in the two genotype groups with different 𝑓, but with the same 𝜇</a:t>
            </a:r>
            <a:r>
              <a:rPr lang="en-US" baseline="-25000" dirty="0"/>
              <a:t>0</a:t>
            </a:r>
            <a:r>
              <a:rPr lang="en-US" dirty="0"/>
              <a:t> and 𝑞. This is the model used </a:t>
            </a:r>
            <a:r>
              <a:rPr lang="en-US" dirty="0" smtClean="0"/>
              <a:t>in the </a:t>
            </a:r>
            <a:r>
              <a:rPr lang="en-US" dirty="0"/>
              <a:t>GWAS for detecting the BMI frailty threshold on T2D. This is performed by testing whether 𝑓 is different </a:t>
            </a:r>
            <a:r>
              <a:rPr lang="en-US" dirty="0" smtClean="0"/>
              <a:t>across genotype </a:t>
            </a:r>
            <a:r>
              <a:rPr lang="en-US" dirty="0"/>
              <a:t>groups with 𝜇</a:t>
            </a:r>
            <a:r>
              <a:rPr lang="en-US" baseline="-25000" dirty="0"/>
              <a:t>0</a:t>
            </a:r>
            <a:r>
              <a:rPr lang="en-US" dirty="0"/>
              <a:t> and </a:t>
            </a:r>
            <a:r>
              <a:rPr lang="en-US" dirty="0" smtClean="0"/>
              <a:t>𝑞 shared </a:t>
            </a:r>
            <a:r>
              <a:rPr lang="en-US" dirty="0"/>
              <a:t>by the genotype </a:t>
            </a:r>
            <a:r>
              <a:rPr lang="en-US" dirty="0" smtClean="0"/>
              <a:t>groups (SNPs: </a:t>
            </a:r>
            <a:r>
              <a:rPr lang="is-IS" dirty="0" smtClean="0"/>
              <a:t>rs1551133 and rs2613310; Data: </a:t>
            </a:r>
            <a:r>
              <a:rPr lang="en-US" dirty="0"/>
              <a:t> Atherosclerosis Risk in Communities study (ARIC</a:t>
            </a:r>
            <a:r>
              <a:rPr lang="en-US" dirty="0" smtClean="0"/>
              <a:t>), 8,234 individuals).</a:t>
            </a:r>
          </a:p>
          <a:p>
            <a:endParaRPr lang="en-US" dirty="0" smtClean="0"/>
          </a:p>
          <a:p>
            <a:r>
              <a:rPr lang="en-US" dirty="0" smtClean="0"/>
              <a:t>@ He et al</a:t>
            </a:r>
            <a:r>
              <a:rPr lang="en-US" dirty="0"/>
              <a:t>, “A genetic stochastic process model for genome-wide joint analysis of biomarker dynamics and disease susceptibility with longitudinal data”</a:t>
            </a:r>
            <a:r>
              <a:rPr lang="en-US" dirty="0" smtClean="0"/>
              <a:t>, 2017</a:t>
            </a:r>
            <a:endParaRPr lang="en-US" dirty="0"/>
          </a:p>
        </p:txBody>
      </p:sp>
    </p:spTree>
    <p:extLst>
      <p:ext uri="{BB962C8B-B14F-4D97-AF65-F5344CB8AC3E}">
        <p14:creationId xmlns:p14="http://schemas.microsoft.com/office/powerpoint/2010/main" val="973804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imputation</a:t>
            </a:r>
          </a:p>
        </p:txBody>
      </p:sp>
      <p:sp>
        <p:nvSpPr>
          <p:cNvPr id="4" name="Rectangle 3"/>
          <p:cNvSpPr/>
          <p:nvPr/>
        </p:nvSpPr>
        <p:spPr>
          <a:xfrm>
            <a:off x="767845" y="1542012"/>
            <a:ext cx="7589852" cy="2246769"/>
          </a:xfrm>
          <a:prstGeom prst="rect">
            <a:avLst/>
          </a:prstGeom>
        </p:spPr>
        <p:txBody>
          <a:bodyPr wrap="square">
            <a:spAutoFit/>
          </a:bodyPr>
          <a:lstStyle/>
          <a:p>
            <a:pPr marL="285750" indent="-285750">
              <a:buFontTx/>
              <a:buChar char="-"/>
            </a:pPr>
            <a:r>
              <a:rPr lang="en-US" sz="2800" dirty="0" smtClean="0"/>
              <a:t>The </a:t>
            </a:r>
            <a:r>
              <a:rPr lang="en-US" sz="2800" dirty="0"/>
              <a:t>SPM offers longitudinal data </a:t>
            </a:r>
            <a:r>
              <a:rPr lang="en-US" sz="2800" dirty="0" smtClean="0"/>
              <a:t>imputation</a:t>
            </a:r>
          </a:p>
          <a:p>
            <a:pPr marL="285750" indent="-285750">
              <a:buFontTx/>
              <a:buChar char="-"/>
            </a:pPr>
            <a:r>
              <a:rPr lang="en-US" sz="2800" dirty="0" smtClean="0"/>
              <a:t>It “preserves” </a:t>
            </a:r>
            <a:r>
              <a:rPr lang="en-US" sz="2800" dirty="0"/>
              <a:t>data structure, i.e. </a:t>
            </a:r>
            <a:r>
              <a:rPr lang="en-US" sz="2800" dirty="0" smtClean="0"/>
              <a:t>relationships between </a:t>
            </a:r>
            <a:r>
              <a:rPr lang="en-US" sz="2800" dirty="0"/>
              <a:t>Y(t) </a:t>
            </a:r>
            <a:r>
              <a:rPr lang="en-US" sz="2800" dirty="0" smtClean="0"/>
              <a:t>and mu</a:t>
            </a:r>
            <a:r>
              <a:rPr lang="en-US" sz="2800" dirty="0"/>
              <a:t>(Y(t),t</a:t>
            </a:r>
            <a:r>
              <a:rPr lang="en-US" sz="2800" dirty="0" smtClean="0"/>
              <a:t>)</a:t>
            </a:r>
            <a:r>
              <a:rPr lang="en-US" sz="2800" dirty="0"/>
              <a:t>.</a:t>
            </a:r>
            <a:endParaRPr lang="en-US" sz="2800" dirty="0" smtClean="0"/>
          </a:p>
          <a:p>
            <a:pPr marL="285750" indent="-285750">
              <a:buFontTx/>
              <a:buChar char="-"/>
            </a:pPr>
            <a:r>
              <a:rPr lang="en-US" sz="2800" dirty="0" smtClean="0"/>
              <a:t>Below </a:t>
            </a:r>
            <a:r>
              <a:rPr lang="en-US" sz="2800" dirty="0"/>
              <a:t>there are two examples of multiple data imputation with function </a:t>
            </a:r>
            <a:r>
              <a:rPr lang="en-US" sz="2800" dirty="0" err="1">
                <a:latin typeface="Courier New"/>
                <a:cs typeface="Courier New"/>
              </a:rPr>
              <a:t>spm.impute</a:t>
            </a:r>
            <a:r>
              <a:rPr lang="en-US" sz="2800" dirty="0">
                <a:latin typeface="Courier New"/>
                <a:cs typeface="Courier New"/>
              </a:rPr>
              <a:t>(...)</a:t>
            </a:r>
            <a:r>
              <a:rPr lang="en-US" sz="2800" dirty="0"/>
              <a:t>.</a:t>
            </a:r>
          </a:p>
        </p:txBody>
      </p:sp>
      <p:sp>
        <p:nvSpPr>
          <p:cNvPr id="3" name="Slide Number Placeholder 2"/>
          <p:cNvSpPr>
            <a:spLocks noGrp="1"/>
          </p:cNvSpPr>
          <p:nvPr>
            <p:ph type="sldNum" sz="quarter" idx="12"/>
          </p:nvPr>
        </p:nvSpPr>
        <p:spPr/>
        <p:txBody>
          <a:bodyPr/>
          <a:lstStyle/>
          <a:p>
            <a:fld id="{2123E2E7-FBB7-8141-A056-963BA0FB7756}" type="slidenum">
              <a:rPr lang="en-US" smtClean="0"/>
              <a:t>37</a:t>
            </a:fld>
            <a:endParaRPr lang="en-US"/>
          </a:p>
        </p:txBody>
      </p:sp>
    </p:spTree>
    <p:extLst>
      <p:ext uri="{BB962C8B-B14F-4D97-AF65-F5344CB8AC3E}">
        <p14:creationId xmlns:p14="http://schemas.microsoft.com/office/powerpoint/2010/main" val="710725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23E2E7-FBB7-8141-A056-963BA0FB7756}" type="slidenum">
              <a:rPr lang="en-US" smtClean="0"/>
              <a:t>38</a:t>
            </a:fld>
            <a:endParaRPr lang="en-US"/>
          </a:p>
        </p:txBody>
      </p:sp>
      <p:pic>
        <p:nvPicPr>
          <p:cNvPr id="5" name="Picture 4"/>
          <p:cNvPicPr>
            <a:picLocks noChangeAspect="1"/>
          </p:cNvPicPr>
          <p:nvPr/>
        </p:nvPicPr>
        <p:blipFill>
          <a:blip r:embed="rId2"/>
          <a:stretch>
            <a:fillRect/>
          </a:stretch>
        </p:blipFill>
        <p:spPr>
          <a:xfrm>
            <a:off x="546351" y="483759"/>
            <a:ext cx="8435220" cy="5103842"/>
          </a:xfrm>
          <a:prstGeom prst="rect">
            <a:avLst/>
          </a:prstGeom>
        </p:spPr>
      </p:pic>
      <p:sp>
        <p:nvSpPr>
          <p:cNvPr id="6" name="Rectangle 5"/>
          <p:cNvSpPr/>
          <p:nvPr/>
        </p:nvSpPr>
        <p:spPr>
          <a:xfrm>
            <a:off x="546351" y="5798145"/>
            <a:ext cx="7223464" cy="646331"/>
          </a:xfrm>
          <a:prstGeom prst="rect">
            <a:avLst/>
          </a:prstGeom>
        </p:spPr>
        <p:txBody>
          <a:bodyPr wrap="square">
            <a:spAutoFit/>
          </a:bodyPr>
          <a:lstStyle/>
          <a:p>
            <a:r>
              <a:rPr lang="en-US" dirty="0" smtClean="0"/>
              <a:t>Zhbannikov et al (</a:t>
            </a:r>
            <a:r>
              <a:rPr lang="en-US" dirty="0"/>
              <a:t>2017), Stochastic Process Model and its Applications to Imputation of Censored Longitudinal Data, PAA 2017, Chicago, USA.</a:t>
            </a:r>
          </a:p>
        </p:txBody>
      </p:sp>
    </p:spTree>
    <p:extLst>
      <p:ext uri="{BB962C8B-B14F-4D97-AF65-F5344CB8AC3E}">
        <p14:creationId xmlns:p14="http://schemas.microsoft.com/office/powerpoint/2010/main" val="441804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4370"/>
          </a:xfrm>
        </p:spPr>
        <p:txBody>
          <a:bodyPr>
            <a:normAutofit fontScale="90000"/>
          </a:bodyPr>
          <a:lstStyle/>
          <a:p>
            <a:r>
              <a:rPr lang="en-US" dirty="0" smtClean="0"/>
              <a:t>Code example</a:t>
            </a:r>
            <a:endParaRPr lang="en-US" dirty="0"/>
          </a:p>
        </p:txBody>
      </p:sp>
      <p:sp>
        <p:nvSpPr>
          <p:cNvPr id="3" name="Content Placeholder 2"/>
          <p:cNvSpPr>
            <a:spLocks noGrp="1"/>
          </p:cNvSpPr>
          <p:nvPr>
            <p:ph idx="1"/>
          </p:nvPr>
        </p:nvSpPr>
        <p:spPr>
          <a:xfrm>
            <a:off x="457200" y="1053775"/>
            <a:ext cx="8229600" cy="5414713"/>
          </a:xfrm>
        </p:spPr>
        <p:txBody>
          <a:bodyPr>
            <a:noAutofit/>
          </a:bodyPr>
          <a:lstStyle/>
          <a:p>
            <a:pPr marL="0" indent="0">
              <a:buNone/>
            </a:pPr>
            <a:r>
              <a:rPr lang="en-US" sz="1600" dirty="0">
                <a:solidFill>
                  <a:srgbClr val="008000"/>
                </a:solidFill>
              </a:rPr>
              <a:t>#Example6.</a:t>
            </a:r>
            <a:r>
              <a:rPr lang="en-US" sz="1600" dirty="0" smtClean="0">
                <a:solidFill>
                  <a:srgbClr val="008000"/>
                </a:solidFill>
              </a:rPr>
              <a:t>R</a:t>
            </a:r>
            <a:endParaRPr lang="en-US" sz="1600" dirty="0"/>
          </a:p>
          <a:p>
            <a:pPr marL="0" indent="0">
              <a:buNone/>
            </a:pPr>
            <a:r>
              <a:rPr lang="en-US" sz="1600" dirty="0"/>
              <a:t>library(</a:t>
            </a:r>
            <a:r>
              <a:rPr lang="en-US" sz="1600" dirty="0" err="1"/>
              <a:t>stpm</a:t>
            </a:r>
            <a:r>
              <a:rPr lang="en-US" sz="1600" dirty="0" smtClean="0"/>
              <a:t>)</a:t>
            </a:r>
            <a:endParaRPr lang="ru-RU" sz="1600" dirty="0" smtClean="0"/>
          </a:p>
          <a:p>
            <a:pPr marL="0" indent="0">
              <a:buNone/>
            </a:pPr>
            <a:endParaRPr lang="en-US" sz="1600" dirty="0"/>
          </a:p>
          <a:p>
            <a:pPr marL="0" indent="0">
              <a:buNone/>
            </a:pPr>
            <a:r>
              <a:rPr lang="en-US" sz="1600" dirty="0" smtClean="0">
                <a:solidFill>
                  <a:srgbClr val="008000"/>
                </a:solidFill>
              </a:rPr>
              <a:t>#</a:t>
            </a:r>
            <a:r>
              <a:rPr lang="en-US" sz="1600" dirty="0">
                <a:solidFill>
                  <a:srgbClr val="008000"/>
                </a:solidFill>
              </a:rPr>
              <a:t>############# One dimensional case ###################</a:t>
            </a:r>
          </a:p>
          <a:p>
            <a:pPr marL="0" indent="0">
              <a:buNone/>
            </a:pPr>
            <a:r>
              <a:rPr lang="en-US" sz="1600" dirty="0" smtClean="0">
                <a:solidFill>
                  <a:srgbClr val="008000"/>
                </a:solidFill>
              </a:rPr>
              <a:t># </a:t>
            </a:r>
            <a:r>
              <a:rPr lang="en-US" sz="1600" dirty="0">
                <a:solidFill>
                  <a:srgbClr val="008000"/>
                </a:solidFill>
              </a:rPr>
              <a:t>Data preparation #</a:t>
            </a:r>
          </a:p>
          <a:p>
            <a:pPr marL="0" indent="0">
              <a:buNone/>
            </a:pPr>
            <a:r>
              <a:rPr lang="en-US" sz="1600" dirty="0"/>
              <a:t>data &lt;- </a:t>
            </a:r>
            <a:r>
              <a:rPr lang="en-US" sz="1600" dirty="0" err="1"/>
              <a:t>simdata_discr</a:t>
            </a:r>
            <a:r>
              <a:rPr lang="en-US" sz="1600" dirty="0"/>
              <a:t>(N=1000, </a:t>
            </a:r>
            <a:r>
              <a:rPr lang="en-US" sz="1600" dirty="0" err="1"/>
              <a:t>dt</a:t>
            </a:r>
            <a:r>
              <a:rPr lang="en-US" sz="1600" dirty="0"/>
              <a:t> = 2</a:t>
            </a:r>
            <a:r>
              <a:rPr lang="en-US" sz="1600" dirty="0" smtClean="0"/>
              <a:t>)</a:t>
            </a:r>
            <a:endParaRPr lang="en-US" sz="1600" dirty="0"/>
          </a:p>
          <a:p>
            <a:pPr marL="0" indent="0">
              <a:buNone/>
            </a:pPr>
            <a:r>
              <a:rPr lang="en-US" sz="1600" dirty="0" err="1"/>
              <a:t>miss.id</a:t>
            </a:r>
            <a:r>
              <a:rPr lang="en-US" sz="1600" dirty="0"/>
              <a:t> &lt;- sample(x</a:t>
            </a:r>
            <a:r>
              <a:rPr lang="en-US" sz="1600" dirty="0" smtClean="0"/>
              <a:t>=2:dim</a:t>
            </a:r>
            <a:r>
              <a:rPr lang="en-US" sz="1600" dirty="0"/>
              <a:t>(data)[1], size=round(dim(data)[1]/4)) </a:t>
            </a:r>
            <a:r>
              <a:rPr lang="en-US" sz="1600" dirty="0">
                <a:solidFill>
                  <a:srgbClr val="008000"/>
                </a:solidFill>
              </a:rPr>
              <a:t># ~25% missing data</a:t>
            </a:r>
          </a:p>
          <a:p>
            <a:pPr marL="0" indent="0">
              <a:buNone/>
            </a:pPr>
            <a:r>
              <a:rPr lang="en-US" sz="1600" dirty="0" err="1"/>
              <a:t>incomplete.data</a:t>
            </a:r>
            <a:r>
              <a:rPr lang="en-US" sz="1600" dirty="0"/>
              <a:t> &lt;- data</a:t>
            </a:r>
          </a:p>
          <a:p>
            <a:pPr marL="0" indent="0">
              <a:buNone/>
            </a:pPr>
            <a:r>
              <a:rPr lang="en-US" sz="1600" dirty="0" err="1"/>
              <a:t>incomplete.data</a:t>
            </a:r>
            <a:r>
              <a:rPr lang="en-US" sz="1600" dirty="0"/>
              <a:t>[miss.id,5] &lt;- </a:t>
            </a:r>
            <a:r>
              <a:rPr lang="en-US" sz="1600" dirty="0" smtClean="0"/>
              <a:t>NA; </a:t>
            </a:r>
            <a:r>
              <a:rPr lang="en-US" sz="1600" dirty="0" err="1" smtClean="0"/>
              <a:t>incomplete.data</a:t>
            </a:r>
            <a:r>
              <a:rPr lang="en-US" sz="1600" dirty="0"/>
              <a:t>[</a:t>
            </a:r>
            <a:r>
              <a:rPr lang="en-US" sz="1600" dirty="0" smtClean="0"/>
              <a:t>miss.id-1,6</a:t>
            </a:r>
            <a:r>
              <a:rPr lang="en-US" sz="1600" dirty="0"/>
              <a:t>] &lt;- NA</a:t>
            </a:r>
          </a:p>
          <a:p>
            <a:pPr marL="0" indent="0">
              <a:buNone/>
            </a:pPr>
            <a:r>
              <a:rPr lang="en-US" sz="1600" dirty="0">
                <a:solidFill>
                  <a:srgbClr val="008000"/>
                </a:solidFill>
              </a:rPr>
              <a:t># End of data preparation </a:t>
            </a:r>
            <a:r>
              <a:rPr lang="en-US" sz="1600" dirty="0" smtClean="0">
                <a:solidFill>
                  <a:srgbClr val="008000"/>
                </a:solidFill>
              </a:rPr>
              <a:t>#</a:t>
            </a:r>
            <a:endParaRPr lang="en-US" sz="1600" dirty="0"/>
          </a:p>
          <a:p>
            <a:pPr marL="0" indent="0">
              <a:buNone/>
            </a:pPr>
            <a:r>
              <a:rPr lang="en-US" sz="1600" dirty="0">
                <a:solidFill>
                  <a:srgbClr val="008000"/>
                </a:solidFill>
              </a:rPr>
              <a:t># Estimate parameters from the complete dataset #</a:t>
            </a:r>
          </a:p>
          <a:p>
            <a:pPr marL="0" indent="0">
              <a:buNone/>
            </a:pPr>
            <a:r>
              <a:rPr lang="en-US" sz="1600" dirty="0"/>
              <a:t>p &lt;- </a:t>
            </a:r>
            <a:r>
              <a:rPr lang="en-US" sz="1600" dirty="0" err="1"/>
              <a:t>spm_discrete</a:t>
            </a:r>
            <a:r>
              <a:rPr lang="en-US" sz="1600" dirty="0"/>
              <a:t>(data, </a:t>
            </a:r>
            <a:r>
              <a:rPr lang="en-US" sz="1600" dirty="0" err="1"/>
              <a:t>theta_range</a:t>
            </a:r>
            <a:r>
              <a:rPr lang="en-US" sz="1600" dirty="0"/>
              <a:t> = </a:t>
            </a:r>
            <a:r>
              <a:rPr lang="en-US" sz="1600" dirty="0" err="1"/>
              <a:t>seq</a:t>
            </a:r>
            <a:r>
              <a:rPr lang="en-US" sz="1600" dirty="0"/>
              <a:t>(0.075, 0.09, by=0.001)</a:t>
            </a:r>
            <a:r>
              <a:rPr lang="en-US" sz="1600" dirty="0" smtClean="0"/>
              <a:t>)</a:t>
            </a:r>
            <a:endParaRPr lang="en-US" sz="1600" dirty="0"/>
          </a:p>
          <a:p>
            <a:pPr marL="0" indent="0">
              <a:buNone/>
            </a:pPr>
            <a:r>
              <a:rPr lang="en-US" sz="1600" dirty="0">
                <a:solidFill>
                  <a:srgbClr val="008000"/>
                </a:solidFill>
              </a:rPr>
              <a:t>##### Multiple imputation with SPM #####</a:t>
            </a:r>
          </a:p>
          <a:p>
            <a:pPr marL="0" indent="0">
              <a:buNone/>
            </a:pPr>
            <a:r>
              <a:rPr lang="en-US" sz="1600" dirty="0" err="1"/>
              <a:t>imp.data</a:t>
            </a:r>
            <a:r>
              <a:rPr lang="en-US" sz="1600" dirty="0"/>
              <a:t> &lt;- </a:t>
            </a:r>
            <a:r>
              <a:rPr lang="en-US" sz="1600" dirty="0" err="1"/>
              <a:t>spm.impute</a:t>
            </a:r>
            <a:r>
              <a:rPr lang="en-US" sz="1600" dirty="0"/>
              <a:t>(dataset=</a:t>
            </a:r>
            <a:r>
              <a:rPr lang="en-US" sz="1600" dirty="0" err="1"/>
              <a:t>incomplete.data</a:t>
            </a:r>
            <a:r>
              <a:rPr lang="en-US" sz="1600" dirty="0"/>
              <a:t>, </a:t>
            </a:r>
            <a:r>
              <a:rPr lang="en-US" sz="1600" dirty="0" err="1"/>
              <a:t>minp</a:t>
            </a:r>
            <a:r>
              <a:rPr lang="en-US" sz="1600" dirty="0"/>
              <a:t>=5, </a:t>
            </a:r>
            <a:r>
              <a:rPr lang="en-US" sz="1600" dirty="0" err="1"/>
              <a:t>theta_range</a:t>
            </a:r>
            <a:r>
              <a:rPr lang="en-US" sz="1600" dirty="0"/>
              <a:t>=</a:t>
            </a:r>
            <a:r>
              <a:rPr lang="en-US" sz="1600" dirty="0" err="1"/>
              <a:t>seq</a:t>
            </a:r>
            <a:r>
              <a:rPr lang="en-US" sz="1600" dirty="0"/>
              <a:t>(0.075, 0.09, by=0.001))$</a:t>
            </a:r>
            <a:r>
              <a:rPr lang="en-US" sz="1600" dirty="0" smtClean="0"/>
              <a:t>imputed</a:t>
            </a:r>
            <a:endParaRPr lang="en-US" sz="1600" dirty="0"/>
          </a:p>
          <a:p>
            <a:pPr marL="0" indent="0">
              <a:buNone/>
            </a:pPr>
            <a:r>
              <a:rPr lang="en-US" sz="1600" dirty="0">
                <a:solidFill>
                  <a:srgbClr val="008000"/>
                </a:solidFill>
              </a:rPr>
              <a:t># Estimate SPM parameters from imputed data and compare them to the p:</a:t>
            </a:r>
          </a:p>
          <a:p>
            <a:pPr marL="0" indent="0">
              <a:buNone/>
            </a:pPr>
            <a:r>
              <a:rPr lang="en-US" sz="1600" dirty="0" err="1"/>
              <a:t>pp.test</a:t>
            </a:r>
            <a:r>
              <a:rPr lang="en-US" sz="1600" dirty="0"/>
              <a:t> &lt;- </a:t>
            </a:r>
            <a:r>
              <a:rPr lang="en-US" sz="1600" dirty="0" err="1"/>
              <a:t>spm_discrete</a:t>
            </a:r>
            <a:r>
              <a:rPr lang="en-US" sz="1600" dirty="0"/>
              <a:t>(</a:t>
            </a:r>
            <a:r>
              <a:rPr lang="en-US" sz="1600" dirty="0" err="1"/>
              <a:t>imp.data</a:t>
            </a:r>
            <a:r>
              <a:rPr lang="en-US" sz="1600" dirty="0"/>
              <a:t>, </a:t>
            </a:r>
            <a:r>
              <a:rPr lang="en-US" sz="1600" dirty="0" err="1"/>
              <a:t>theta_range</a:t>
            </a:r>
            <a:r>
              <a:rPr lang="en-US" sz="1600" dirty="0"/>
              <a:t> = </a:t>
            </a:r>
            <a:r>
              <a:rPr lang="en-US" sz="1600" dirty="0" err="1"/>
              <a:t>seq</a:t>
            </a:r>
            <a:r>
              <a:rPr lang="en-US" sz="1600" dirty="0"/>
              <a:t>(0.075, 0.09, by=0.001))</a:t>
            </a:r>
          </a:p>
          <a:p>
            <a:pPr marL="0" indent="0">
              <a:buNone/>
            </a:pPr>
            <a:r>
              <a:rPr lang="en-US" sz="1600" dirty="0" err="1" smtClean="0"/>
              <a:t>pp.test</a:t>
            </a:r>
            <a:endParaRPr lang="en-US" sz="1600" dirty="0"/>
          </a:p>
        </p:txBody>
      </p:sp>
      <p:sp>
        <p:nvSpPr>
          <p:cNvPr id="4" name="Slide Number Placeholder 3"/>
          <p:cNvSpPr>
            <a:spLocks noGrp="1"/>
          </p:cNvSpPr>
          <p:nvPr>
            <p:ph type="sldNum" sz="quarter" idx="12"/>
          </p:nvPr>
        </p:nvSpPr>
        <p:spPr/>
        <p:txBody>
          <a:bodyPr/>
          <a:lstStyle/>
          <a:p>
            <a:fld id="{2123E2E7-FBB7-8141-A056-963BA0FB7756}" type="slidenum">
              <a:rPr lang="en-US" smtClean="0"/>
              <a:t>39</a:t>
            </a:fld>
            <a:endParaRPr lang="en-US"/>
          </a:p>
        </p:txBody>
      </p:sp>
    </p:spTree>
    <p:extLst>
      <p:ext uri="{BB962C8B-B14F-4D97-AF65-F5344CB8AC3E}">
        <p14:creationId xmlns:p14="http://schemas.microsoft.com/office/powerpoint/2010/main" val="334605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and objectives</a:t>
            </a:r>
            <a:endParaRPr lang="en-US" dirty="0"/>
          </a:p>
        </p:txBody>
      </p:sp>
      <p:sp>
        <p:nvSpPr>
          <p:cNvPr id="3" name="Content Placeholder 2"/>
          <p:cNvSpPr>
            <a:spLocks noGrp="1"/>
          </p:cNvSpPr>
          <p:nvPr>
            <p:ph idx="1"/>
          </p:nvPr>
        </p:nvSpPr>
        <p:spPr>
          <a:xfrm>
            <a:off x="457200" y="1417638"/>
            <a:ext cx="8229600" cy="4708525"/>
          </a:xfrm>
        </p:spPr>
        <p:txBody>
          <a:bodyPr>
            <a:normAutofit fontScale="92500" lnSpcReduction="10000"/>
          </a:bodyPr>
          <a:lstStyle/>
          <a:p>
            <a:r>
              <a:rPr lang="en-US" dirty="0" smtClean="0"/>
              <a:t>After attending this tutorial session, participants:</a:t>
            </a:r>
          </a:p>
          <a:p>
            <a:pPr lvl="1"/>
            <a:r>
              <a:rPr lang="en-US" dirty="0"/>
              <a:t>W</a:t>
            </a:r>
            <a:r>
              <a:rPr lang="en-US" dirty="0" smtClean="0"/>
              <a:t>ill </a:t>
            </a:r>
            <a:r>
              <a:rPr lang="en-US" dirty="0"/>
              <a:t>learn how to </a:t>
            </a:r>
            <a:r>
              <a:rPr lang="en-US" dirty="0" smtClean="0"/>
              <a:t>jointly analyze time-to-event and longitudinal outcomes using the Stochastic Process Model approach.</a:t>
            </a:r>
          </a:p>
          <a:p>
            <a:pPr lvl="1"/>
            <a:r>
              <a:rPr lang="en-US" dirty="0" smtClean="0"/>
              <a:t>Will be able to work </a:t>
            </a:r>
            <a:r>
              <a:rPr lang="en-US" dirty="0" smtClean="0"/>
              <a:t>with the </a:t>
            </a:r>
            <a:r>
              <a:rPr lang="en-US" dirty="0" smtClean="0"/>
              <a:t>R package </a:t>
            </a:r>
            <a:r>
              <a:rPr lang="en-US" i="1" dirty="0" err="1" smtClean="0"/>
              <a:t>stpm</a:t>
            </a:r>
            <a:r>
              <a:rPr lang="en-US" dirty="0" smtClean="0"/>
              <a:t> </a:t>
            </a:r>
            <a:r>
              <a:rPr lang="mr-IN" dirty="0" smtClean="0"/>
              <a:t>–</a:t>
            </a:r>
            <a:r>
              <a:rPr lang="en-US" dirty="0" smtClean="0"/>
              <a:t> a </a:t>
            </a:r>
            <a:r>
              <a:rPr lang="en-US" dirty="0" smtClean="0"/>
              <a:t>tool </a:t>
            </a:r>
            <a:r>
              <a:rPr lang="en-US" dirty="0" smtClean="0"/>
              <a:t>to estimate model parameters.</a:t>
            </a:r>
            <a:endParaRPr lang="en-US" dirty="0"/>
          </a:p>
          <a:p>
            <a:pPr lvl="1"/>
            <a:r>
              <a:rPr lang="en-US" dirty="0" smtClean="0"/>
              <a:t>Will </a:t>
            </a:r>
            <a:r>
              <a:rPr lang="en-US" dirty="0"/>
              <a:t>be provided with examples of </a:t>
            </a:r>
            <a:r>
              <a:rPr lang="en-US" dirty="0" smtClean="0"/>
              <a:t>analyses </a:t>
            </a:r>
            <a:r>
              <a:rPr lang="en-US" dirty="0"/>
              <a:t>of </a:t>
            </a:r>
            <a:r>
              <a:rPr lang="en-US" dirty="0" smtClean="0"/>
              <a:t>data </a:t>
            </a:r>
            <a:r>
              <a:rPr lang="en-US" dirty="0"/>
              <a:t>using SNPs from genes showing pleiotropic effects on different aging-related traits</a:t>
            </a:r>
            <a:r>
              <a:rPr lang="en-US" dirty="0" smtClean="0"/>
              <a:t>.</a:t>
            </a:r>
          </a:p>
          <a:p>
            <a:pPr lvl="1"/>
            <a:r>
              <a:rPr lang="en-US" dirty="0" smtClean="0"/>
              <a:t>Will be provided with examples of techniques of longitudinal data imputation with </a:t>
            </a:r>
            <a:r>
              <a:rPr lang="en-US" i="1" dirty="0" err="1" smtClean="0"/>
              <a:t>stpm</a:t>
            </a:r>
            <a:r>
              <a:rPr lang="en-US" dirty="0" smtClean="0"/>
              <a:t> R package.</a:t>
            </a:r>
            <a:endParaRPr lang="en-US" dirty="0"/>
          </a:p>
        </p:txBody>
      </p:sp>
      <p:sp>
        <p:nvSpPr>
          <p:cNvPr id="4" name="Slide Number Placeholder 3"/>
          <p:cNvSpPr>
            <a:spLocks noGrp="1"/>
          </p:cNvSpPr>
          <p:nvPr>
            <p:ph type="sldNum" sz="quarter" idx="12"/>
          </p:nvPr>
        </p:nvSpPr>
        <p:spPr/>
        <p:txBody>
          <a:bodyPr/>
          <a:lstStyle/>
          <a:p>
            <a:fld id="{2123E2E7-FBB7-8141-A056-963BA0FB7756}" type="slidenum">
              <a:rPr lang="en-US" smtClean="0"/>
              <a:t>4</a:t>
            </a:fld>
            <a:endParaRPr lang="en-US"/>
          </a:p>
        </p:txBody>
      </p:sp>
    </p:spTree>
    <p:extLst>
      <p:ext uri="{BB962C8B-B14F-4D97-AF65-F5344CB8AC3E}">
        <p14:creationId xmlns:p14="http://schemas.microsoft.com/office/powerpoint/2010/main" val="1779241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a:t>
            </a:r>
            <a:r>
              <a:rPr lang="en-US" dirty="0" smtClean="0"/>
              <a:t>xample</a:t>
            </a:r>
            <a:endParaRPr lang="en-US" dirty="0"/>
          </a:p>
        </p:txBody>
      </p:sp>
      <p:sp>
        <p:nvSpPr>
          <p:cNvPr id="3" name="Content Placeholder 2"/>
          <p:cNvSpPr>
            <a:spLocks noGrp="1"/>
          </p:cNvSpPr>
          <p:nvPr>
            <p:ph idx="1"/>
          </p:nvPr>
        </p:nvSpPr>
        <p:spPr>
          <a:xfrm>
            <a:off x="457200" y="1216225"/>
            <a:ext cx="8229600" cy="3421001"/>
          </a:xfrm>
        </p:spPr>
        <p:txBody>
          <a:bodyPr>
            <a:noAutofit/>
          </a:bodyPr>
          <a:lstStyle/>
          <a:p>
            <a:pPr marL="0" indent="0">
              <a:buNone/>
            </a:pPr>
            <a:r>
              <a:rPr lang="en-US" sz="1400" dirty="0">
                <a:solidFill>
                  <a:srgbClr val="008000"/>
                </a:solidFill>
              </a:rPr>
              <a:t>#Example7.</a:t>
            </a:r>
            <a:r>
              <a:rPr lang="en-US" sz="1400" dirty="0" smtClean="0">
                <a:solidFill>
                  <a:srgbClr val="008000"/>
                </a:solidFill>
              </a:rPr>
              <a:t>R</a:t>
            </a:r>
            <a:endParaRPr lang="en-US" sz="1400" dirty="0">
              <a:solidFill>
                <a:srgbClr val="008000"/>
              </a:solidFill>
            </a:endParaRPr>
          </a:p>
          <a:p>
            <a:pPr marL="0" indent="0">
              <a:buNone/>
            </a:pPr>
            <a:r>
              <a:rPr lang="en-US" sz="1400" dirty="0" smtClean="0"/>
              <a:t>library</a:t>
            </a:r>
            <a:r>
              <a:rPr lang="en-US" sz="1400" dirty="0"/>
              <a:t>(</a:t>
            </a:r>
            <a:r>
              <a:rPr lang="en-US" sz="1400" dirty="0" err="1"/>
              <a:t>stpm</a:t>
            </a:r>
            <a:r>
              <a:rPr lang="en-US" sz="1400" dirty="0"/>
              <a:t>)</a:t>
            </a:r>
          </a:p>
          <a:p>
            <a:pPr marL="0" indent="0">
              <a:buNone/>
            </a:pPr>
            <a:r>
              <a:rPr lang="en-US" sz="1400" dirty="0" smtClean="0">
                <a:solidFill>
                  <a:srgbClr val="008000"/>
                </a:solidFill>
              </a:rPr>
              <a:t>#</a:t>
            </a:r>
            <a:r>
              <a:rPr lang="en-US" sz="1400" dirty="0">
                <a:solidFill>
                  <a:srgbClr val="008000"/>
                </a:solidFill>
              </a:rPr>
              <a:t>############### Two-dimensional case ##################</a:t>
            </a:r>
            <a:r>
              <a:rPr lang="en-US" sz="1400" dirty="0" smtClean="0">
                <a:solidFill>
                  <a:srgbClr val="008000"/>
                </a:solidFill>
              </a:rPr>
              <a:t>#</a:t>
            </a:r>
          </a:p>
          <a:p>
            <a:pPr marL="0" indent="0">
              <a:buNone/>
            </a:pPr>
            <a:r>
              <a:rPr lang="en-US" sz="1400" dirty="0" smtClean="0">
                <a:solidFill>
                  <a:srgbClr val="008000"/>
                </a:solidFill>
              </a:rPr>
              <a:t># </a:t>
            </a:r>
            <a:r>
              <a:rPr lang="en-US" sz="1400" dirty="0">
                <a:solidFill>
                  <a:srgbClr val="008000"/>
                </a:solidFill>
              </a:rPr>
              <a:t>Parameters for data simulation #</a:t>
            </a:r>
          </a:p>
          <a:p>
            <a:pPr marL="0" indent="0">
              <a:buNone/>
            </a:pPr>
            <a:r>
              <a:rPr lang="en-US" sz="1400" dirty="0"/>
              <a:t>a &lt;- matrix(c(-0.05, 0.01, 0.01, -0.05), </a:t>
            </a:r>
            <a:r>
              <a:rPr lang="en-US" sz="1400" dirty="0" err="1"/>
              <a:t>nrow</a:t>
            </a:r>
            <a:r>
              <a:rPr lang="en-US" sz="1400" dirty="0"/>
              <a:t>=2</a:t>
            </a:r>
            <a:r>
              <a:rPr lang="en-US" sz="1400" dirty="0" smtClean="0"/>
              <a:t>); f1 </a:t>
            </a:r>
            <a:r>
              <a:rPr lang="en-US" sz="1400" dirty="0"/>
              <a:t>&lt;- matrix(c(90, 30), </a:t>
            </a:r>
            <a:r>
              <a:rPr lang="en-US" sz="1400" dirty="0" err="1"/>
              <a:t>nrow</a:t>
            </a:r>
            <a:r>
              <a:rPr lang="en-US" sz="1400" dirty="0"/>
              <a:t>=1, </a:t>
            </a:r>
            <a:r>
              <a:rPr lang="en-US" sz="1400" dirty="0" err="1"/>
              <a:t>byrow</a:t>
            </a:r>
            <a:r>
              <a:rPr lang="en-US" sz="1400" dirty="0"/>
              <a:t>=FALSE</a:t>
            </a:r>
            <a:r>
              <a:rPr lang="en-US" sz="1400" dirty="0" smtClean="0"/>
              <a:t>)</a:t>
            </a:r>
          </a:p>
          <a:p>
            <a:pPr marL="0" indent="0">
              <a:buNone/>
            </a:pPr>
            <a:r>
              <a:rPr lang="en-US" sz="1400" dirty="0" smtClean="0"/>
              <a:t>Q </a:t>
            </a:r>
            <a:r>
              <a:rPr lang="en-US" sz="1400" dirty="0"/>
              <a:t>&lt;- matrix(c(1e-7, 1e-8, 1e-8, 1e-7), </a:t>
            </a:r>
            <a:r>
              <a:rPr lang="en-US" sz="1400" dirty="0" err="1"/>
              <a:t>nrow</a:t>
            </a:r>
            <a:r>
              <a:rPr lang="en-US" sz="1400" dirty="0"/>
              <a:t>=2</a:t>
            </a:r>
            <a:r>
              <a:rPr lang="en-US" sz="1400" dirty="0" smtClean="0"/>
              <a:t>); f0 </a:t>
            </a:r>
            <a:r>
              <a:rPr lang="en-US" sz="1400" dirty="0"/>
              <a:t>&lt;- matrix(c(80, 25), </a:t>
            </a:r>
            <a:r>
              <a:rPr lang="en-US" sz="1400" dirty="0" err="1"/>
              <a:t>nrow</a:t>
            </a:r>
            <a:r>
              <a:rPr lang="en-US" sz="1400" dirty="0"/>
              <a:t>=1, </a:t>
            </a:r>
            <a:r>
              <a:rPr lang="en-US" sz="1400" dirty="0" err="1"/>
              <a:t>byrow</a:t>
            </a:r>
            <a:r>
              <a:rPr lang="en-US" sz="1400" dirty="0"/>
              <a:t>=FALSE)</a:t>
            </a:r>
          </a:p>
          <a:p>
            <a:pPr marL="0" indent="0">
              <a:buNone/>
            </a:pPr>
            <a:r>
              <a:rPr lang="en-US" sz="1400" dirty="0"/>
              <a:t>b &lt;- matrix(c(5, 3), </a:t>
            </a:r>
            <a:r>
              <a:rPr lang="en-US" sz="1400" dirty="0" err="1"/>
              <a:t>nrow</a:t>
            </a:r>
            <a:r>
              <a:rPr lang="en-US" sz="1400" dirty="0"/>
              <a:t>=2, </a:t>
            </a:r>
            <a:r>
              <a:rPr lang="en-US" sz="1400" dirty="0" err="1"/>
              <a:t>byrow</a:t>
            </a:r>
            <a:r>
              <a:rPr lang="en-US" sz="1400" dirty="0"/>
              <a:t>=TRUE)</a:t>
            </a:r>
          </a:p>
          <a:p>
            <a:pPr marL="0" indent="0">
              <a:buNone/>
            </a:pPr>
            <a:r>
              <a:rPr lang="en-US" sz="1400" dirty="0"/>
              <a:t>mu0 &lt;- 1e-</a:t>
            </a:r>
            <a:r>
              <a:rPr lang="en-US" sz="1400" dirty="0" smtClean="0"/>
              <a:t>04; theta </a:t>
            </a:r>
            <a:r>
              <a:rPr lang="en-US" sz="1400" dirty="0"/>
              <a:t>&lt;- 0.07</a:t>
            </a:r>
          </a:p>
          <a:p>
            <a:pPr marL="0" indent="0">
              <a:buNone/>
            </a:pPr>
            <a:r>
              <a:rPr lang="en-US" sz="1400" dirty="0" err="1"/>
              <a:t>ystart</a:t>
            </a:r>
            <a:r>
              <a:rPr lang="en-US" sz="1400" dirty="0"/>
              <a:t> &lt;- matrix(c(80, 25), </a:t>
            </a:r>
            <a:r>
              <a:rPr lang="en-US" sz="1400" dirty="0" err="1"/>
              <a:t>nrow</a:t>
            </a:r>
            <a:r>
              <a:rPr lang="en-US" sz="1400" dirty="0"/>
              <a:t>=2, </a:t>
            </a:r>
            <a:r>
              <a:rPr lang="en-US" sz="1400" dirty="0" err="1"/>
              <a:t>byrow</a:t>
            </a:r>
            <a:r>
              <a:rPr lang="en-US" sz="1400" dirty="0"/>
              <a:t>=TRUE</a:t>
            </a:r>
            <a:r>
              <a:rPr lang="en-US" sz="1400" dirty="0" smtClean="0"/>
              <a:t>)</a:t>
            </a:r>
            <a:endParaRPr lang="en-US" sz="1400" dirty="0"/>
          </a:p>
          <a:p>
            <a:pPr marL="0" indent="0">
              <a:buNone/>
            </a:pPr>
            <a:r>
              <a:rPr lang="en-US" sz="1400" dirty="0">
                <a:solidFill>
                  <a:srgbClr val="008000"/>
                </a:solidFill>
              </a:rPr>
              <a:t># Data preparation #</a:t>
            </a:r>
          </a:p>
          <a:p>
            <a:pPr marL="0" indent="0">
              <a:buNone/>
            </a:pPr>
            <a:r>
              <a:rPr lang="en-US" sz="1400" dirty="0"/>
              <a:t>data &lt;- </a:t>
            </a:r>
            <a:r>
              <a:rPr lang="en-US" sz="1400" dirty="0" err="1"/>
              <a:t>simdata_discr</a:t>
            </a:r>
            <a:r>
              <a:rPr lang="en-US" sz="1400" dirty="0"/>
              <a:t>(N=1000, a=a, f1=f1, Q=Q, f=f0, b=b, </a:t>
            </a:r>
            <a:r>
              <a:rPr lang="en-US" sz="1400" dirty="0" err="1"/>
              <a:t>ystart</a:t>
            </a:r>
            <a:r>
              <a:rPr lang="en-US" sz="1400" dirty="0"/>
              <a:t>=</a:t>
            </a:r>
            <a:r>
              <a:rPr lang="en-US" sz="1400" dirty="0" err="1"/>
              <a:t>ystart</a:t>
            </a:r>
            <a:r>
              <a:rPr lang="en-US" sz="1400" dirty="0"/>
              <a:t>, mu0 = mu0, theta=theta, </a:t>
            </a:r>
            <a:r>
              <a:rPr lang="en-US" sz="1400" dirty="0" err="1"/>
              <a:t>dt</a:t>
            </a:r>
            <a:r>
              <a:rPr lang="en-US" sz="1400" dirty="0"/>
              <a:t>=2</a:t>
            </a:r>
            <a:r>
              <a:rPr lang="en-US" sz="1400" dirty="0" smtClean="0"/>
              <a:t>)</a:t>
            </a:r>
            <a:endParaRPr lang="en-US" sz="1400" dirty="0"/>
          </a:p>
        </p:txBody>
      </p:sp>
      <p:sp>
        <p:nvSpPr>
          <p:cNvPr id="4" name="Slide Number Placeholder 3"/>
          <p:cNvSpPr>
            <a:spLocks noGrp="1"/>
          </p:cNvSpPr>
          <p:nvPr>
            <p:ph type="sldNum" sz="quarter" idx="12"/>
          </p:nvPr>
        </p:nvSpPr>
        <p:spPr/>
        <p:txBody>
          <a:bodyPr/>
          <a:lstStyle/>
          <a:p>
            <a:fld id="{2123E2E7-FBB7-8141-A056-963BA0FB7756}" type="slidenum">
              <a:rPr lang="en-US" smtClean="0"/>
              <a:t>40</a:t>
            </a:fld>
            <a:endParaRPr lang="en-US"/>
          </a:p>
        </p:txBody>
      </p:sp>
    </p:spTree>
    <p:extLst>
      <p:ext uri="{BB962C8B-B14F-4D97-AF65-F5344CB8AC3E}">
        <p14:creationId xmlns:p14="http://schemas.microsoft.com/office/powerpoint/2010/main" val="2920225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a:t>
            </a:r>
            <a:r>
              <a:rPr lang="en-US" dirty="0" smtClean="0"/>
              <a:t>xample </a:t>
            </a:r>
            <a:r>
              <a:rPr lang="en-US" dirty="0" smtClean="0"/>
              <a:t>(</a:t>
            </a:r>
            <a:r>
              <a:rPr lang="en-US" dirty="0" smtClean="0"/>
              <a:t>cont.)</a:t>
            </a:r>
            <a:endParaRPr lang="en-US" dirty="0"/>
          </a:p>
        </p:txBody>
      </p:sp>
      <p:sp>
        <p:nvSpPr>
          <p:cNvPr id="3" name="Content Placeholder 2"/>
          <p:cNvSpPr>
            <a:spLocks noGrp="1"/>
          </p:cNvSpPr>
          <p:nvPr>
            <p:ph idx="1"/>
          </p:nvPr>
        </p:nvSpPr>
        <p:spPr>
          <a:xfrm>
            <a:off x="457200" y="1216225"/>
            <a:ext cx="8229600" cy="5326104"/>
          </a:xfrm>
        </p:spPr>
        <p:txBody>
          <a:bodyPr>
            <a:noAutofit/>
          </a:bodyPr>
          <a:lstStyle/>
          <a:p>
            <a:pPr marL="0" indent="0">
              <a:buNone/>
            </a:pPr>
            <a:r>
              <a:rPr lang="en-US" sz="1400" dirty="0" smtClean="0">
                <a:solidFill>
                  <a:srgbClr val="008000"/>
                </a:solidFill>
              </a:rPr>
              <a:t># </a:t>
            </a:r>
            <a:r>
              <a:rPr lang="en-US" sz="1400" dirty="0">
                <a:solidFill>
                  <a:srgbClr val="008000"/>
                </a:solidFill>
              </a:rPr>
              <a:t>Delete some observations in order to have approx. 25% missing data</a:t>
            </a:r>
          </a:p>
          <a:p>
            <a:pPr marL="0" indent="0">
              <a:buNone/>
            </a:pPr>
            <a:r>
              <a:rPr lang="en-US" sz="1400" dirty="0" err="1"/>
              <a:t>incomplete.data</a:t>
            </a:r>
            <a:r>
              <a:rPr lang="en-US" sz="1400" dirty="0"/>
              <a:t> &lt;- data</a:t>
            </a:r>
          </a:p>
          <a:p>
            <a:pPr marL="0" indent="0">
              <a:buNone/>
            </a:pPr>
            <a:r>
              <a:rPr lang="en-US" sz="1400" dirty="0" err="1"/>
              <a:t>miss.id</a:t>
            </a:r>
            <a:r>
              <a:rPr lang="en-US" sz="1400" dirty="0"/>
              <a:t> &lt;- sample(x=dim(data)[1], size=round(dim(data)[1]/4)) </a:t>
            </a:r>
          </a:p>
          <a:p>
            <a:pPr marL="0" indent="0">
              <a:buNone/>
            </a:pPr>
            <a:r>
              <a:rPr lang="en-US" sz="1400" dirty="0" err="1"/>
              <a:t>incomplete.data</a:t>
            </a:r>
            <a:r>
              <a:rPr lang="en-US" sz="1400" dirty="0"/>
              <a:t> &lt;- data</a:t>
            </a:r>
          </a:p>
          <a:p>
            <a:pPr marL="0" indent="0">
              <a:buNone/>
            </a:pPr>
            <a:r>
              <a:rPr lang="en-US" sz="1400" dirty="0" err="1"/>
              <a:t>incomplete.data</a:t>
            </a:r>
            <a:r>
              <a:rPr lang="en-US" sz="1400" dirty="0"/>
              <a:t>[</a:t>
            </a:r>
            <a:r>
              <a:rPr lang="en-US" sz="1400" dirty="0" err="1"/>
              <a:t>miss.id</a:t>
            </a:r>
            <a:r>
              <a:rPr lang="en-US" sz="1400" dirty="0" smtClean="0"/>
              <a:t>, c(5,7)] </a:t>
            </a:r>
            <a:r>
              <a:rPr lang="en-US" sz="1400" dirty="0"/>
              <a:t>&lt;- NA</a:t>
            </a:r>
          </a:p>
          <a:p>
            <a:pPr marL="0" indent="0">
              <a:buNone/>
            </a:pPr>
            <a:r>
              <a:rPr lang="en-US" sz="1400" dirty="0" err="1"/>
              <a:t>incomplete.data</a:t>
            </a:r>
            <a:r>
              <a:rPr lang="en-US" sz="1400" dirty="0"/>
              <a:t>[miss.id-1</a:t>
            </a:r>
            <a:r>
              <a:rPr lang="en-US" sz="1400" dirty="0" smtClean="0"/>
              <a:t>,c(6,8)] </a:t>
            </a:r>
            <a:r>
              <a:rPr lang="en-US" sz="1400" dirty="0"/>
              <a:t>&lt;- NA</a:t>
            </a:r>
          </a:p>
          <a:p>
            <a:pPr marL="0" indent="0">
              <a:buNone/>
            </a:pPr>
            <a:r>
              <a:rPr lang="en-US" sz="1400" dirty="0" smtClean="0">
                <a:solidFill>
                  <a:srgbClr val="008000"/>
                </a:solidFill>
              </a:rPr>
              <a:t># </a:t>
            </a:r>
            <a:r>
              <a:rPr lang="en-US" sz="1400" dirty="0">
                <a:solidFill>
                  <a:srgbClr val="008000"/>
                </a:solidFill>
              </a:rPr>
              <a:t>End of data preparation </a:t>
            </a:r>
            <a:r>
              <a:rPr lang="en-US" sz="1400" dirty="0" smtClean="0">
                <a:solidFill>
                  <a:srgbClr val="008000"/>
                </a:solidFill>
              </a:rPr>
              <a:t>#</a:t>
            </a:r>
            <a:endParaRPr lang="en-US" sz="1400" dirty="0">
              <a:solidFill>
                <a:srgbClr val="008000"/>
              </a:solidFill>
            </a:endParaRPr>
          </a:p>
          <a:p>
            <a:pPr marL="0" indent="0">
              <a:buNone/>
            </a:pPr>
            <a:r>
              <a:rPr lang="en-US" sz="1400" dirty="0">
                <a:solidFill>
                  <a:srgbClr val="008000"/>
                </a:solidFill>
              </a:rPr>
              <a:t># Estimate parameters from the complete data:</a:t>
            </a:r>
          </a:p>
          <a:p>
            <a:pPr marL="0" indent="0">
              <a:buNone/>
            </a:pPr>
            <a:r>
              <a:rPr lang="en-US" sz="1400" dirty="0"/>
              <a:t>p &lt;- </a:t>
            </a:r>
            <a:r>
              <a:rPr lang="en-US" sz="1400" dirty="0" err="1"/>
              <a:t>spm_discrete</a:t>
            </a:r>
            <a:r>
              <a:rPr lang="en-US" sz="1400" dirty="0"/>
              <a:t>(data, </a:t>
            </a:r>
            <a:r>
              <a:rPr lang="en-US" sz="1400" dirty="0" err="1"/>
              <a:t>theta_range</a:t>
            </a:r>
            <a:r>
              <a:rPr lang="en-US" sz="1400" dirty="0"/>
              <a:t> = </a:t>
            </a:r>
            <a:r>
              <a:rPr lang="en-US" sz="1400" dirty="0" err="1"/>
              <a:t>seq</a:t>
            </a:r>
            <a:r>
              <a:rPr lang="en-US" sz="1400" dirty="0"/>
              <a:t>(0.06, 0.08, by=0.001))</a:t>
            </a:r>
          </a:p>
          <a:p>
            <a:pPr marL="0" indent="0">
              <a:buNone/>
            </a:pPr>
            <a:r>
              <a:rPr lang="en-US" sz="1400" dirty="0"/>
              <a:t>p</a:t>
            </a:r>
          </a:p>
          <a:p>
            <a:pPr marL="0" indent="0">
              <a:buNone/>
            </a:pPr>
            <a:endParaRPr lang="en-US" sz="1400" dirty="0"/>
          </a:p>
          <a:p>
            <a:pPr marL="0" indent="0">
              <a:buNone/>
            </a:pPr>
            <a:r>
              <a:rPr lang="en-US" sz="1400" dirty="0">
                <a:solidFill>
                  <a:srgbClr val="008000"/>
                </a:solidFill>
              </a:rPr>
              <a:t>##### Multiple imputation with SPM #####</a:t>
            </a:r>
          </a:p>
          <a:p>
            <a:pPr marL="0" indent="0">
              <a:buNone/>
            </a:pPr>
            <a:r>
              <a:rPr lang="en-US" sz="1400" dirty="0" err="1"/>
              <a:t>imp.data</a:t>
            </a:r>
            <a:r>
              <a:rPr lang="en-US" sz="1400" dirty="0"/>
              <a:t> &lt;- </a:t>
            </a:r>
            <a:r>
              <a:rPr lang="en-US" sz="1400" dirty="0" err="1"/>
              <a:t>spm.impute</a:t>
            </a:r>
            <a:r>
              <a:rPr lang="en-US" sz="1400" dirty="0"/>
              <a:t>(dataset=</a:t>
            </a:r>
            <a:r>
              <a:rPr lang="en-US" sz="1400" dirty="0" err="1"/>
              <a:t>incomplete.data</a:t>
            </a:r>
            <a:r>
              <a:rPr lang="en-US" sz="1400" dirty="0"/>
              <a:t>, </a:t>
            </a:r>
            <a:r>
              <a:rPr lang="en-US" sz="1400" dirty="0" err="1"/>
              <a:t>minp</a:t>
            </a:r>
            <a:r>
              <a:rPr lang="en-US" sz="1400" dirty="0"/>
              <a:t>=5, </a:t>
            </a:r>
            <a:r>
              <a:rPr lang="en-US" sz="1400" dirty="0" err="1"/>
              <a:t>theta_range</a:t>
            </a:r>
            <a:r>
              <a:rPr lang="en-US" sz="1400" dirty="0"/>
              <a:t>=</a:t>
            </a:r>
            <a:r>
              <a:rPr lang="en-US" sz="1400" dirty="0" err="1"/>
              <a:t>seq</a:t>
            </a:r>
            <a:r>
              <a:rPr lang="en-US" sz="1400" dirty="0"/>
              <a:t>(0.060, 0.08, by=0.001))$imputed</a:t>
            </a:r>
          </a:p>
          <a:p>
            <a:pPr marL="0" indent="0">
              <a:buNone/>
            </a:pPr>
            <a:endParaRPr lang="en-US" sz="1400" dirty="0"/>
          </a:p>
          <a:p>
            <a:pPr marL="0" indent="0">
              <a:buNone/>
            </a:pPr>
            <a:r>
              <a:rPr lang="en-US" sz="1400" dirty="0">
                <a:solidFill>
                  <a:srgbClr val="008000"/>
                </a:solidFill>
              </a:rPr>
              <a:t># Estimate SPM parameters from imputed data and compare them to the p:</a:t>
            </a:r>
          </a:p>
          <a:p>
            <a:pPr marL="0" indent="0">
              <a:buNone/>
            </a:pPr>
            <a:r>
              <a:rPr lang="en-US" sz="1400" dirty="0" err="1"/>
              <a:t>pp.test</a:t>
            </a:r>
            <a:r>
              <a:rPr lang="en-US" sz="1400" dirty="0"/>
              <a:t> &lt;- </a:t>
            </a:r>
            <a:r>
              <a:rPr lang="en-US" sz="1400" dirty="0" err="1"/>
              <a:t>spm_discrete</a:t>
            </a:r>
            <a:r>
              <a:rPr lang="en-US" sz="1400" dirty="0"/>
              <a:t>(</a:t>
            </a:r>
            <a:r>
              <a:rPr lang="en-US" sz="1400" dirty="0" err="1"/>
              <a:t>imp.data</a:t>
            </a:r>
            <a:r>
              <a:rPr lang="en-US" sz="1400" dirty="0"/>
              <a:t>, </a:t>
            </a:r>
            <a:r>
              <a:rPr lang="en-US" sz="1400" dirty="0" err="1"/>
              <a:t>theta_range</a:t>
            </a:r>
            <a:r>
              <a:rPr lang="en-US" sz="1400" dirty="0"/>
              <a:t> = </a:t>
            </a:r>
            <a:r>
              <a:rPr lang="en-US" sz="1400" dirty="0" err="1"/>
              <a:t>seq</a:t>
            </a:r>
            <a:r>
              <a:rPr lang="en-US" sz="1400" dirty="0"/>
              <a:t>(0.060, 0.08, by=0.001))</a:t>
            </a:r>
          </a:p>
          <a:p>
            <a:pPr marL="0" indent="0">
              <a:buNone/>
            </a:pPr>
            <a:r>
              <a:rPr lang="en-US" sz="1400" dirty="0" err="1"/>
              <a:t>pp.test</a:t>
            </a:r>
            <a:endParaRPr lang="en-US" sz="1400" dirty="0"/>
          </a:p>
        </p:txBody>
      </p:sp>
      <p:sp>
        <p:nvSpPr>
          <p:cNvPr id="4" name="Slide Number Placeholder 3"/>
          <p:cNvSpPr>
            <a:spLocks noGrp="1"/>
          </p:cNvSpPr>
          <p:nvPr>
            <p:ph type="sldNum" sz="quarter" idx="12"/>
          </p:nvPr>
        </p:nvSpPr>
        <p:spPr/>
        <p:txBody>
          <a:bodyPr/>
          <a:lstStyle/>
          <a:p>
            <a:fld id="{2123E2E7-FBB7-8141-A056-963BA0FB7756}" type="slidenum">
              <a:rPr lang="en-US" smtClean="0"/>
              <a:t>41</a:t>
            </a:fld>
            <a:endParaRPr lang="en-US"/>
          </a:p>
        </p:txBody>
      </p:sp>
    </p:spTree>
    <p:extLst>
      <p:ext uri="{BB962C8B-B14F-4D97-AF65-F5344CB8AC3E}">
        <p14:creationId xmlns:p14="http://schemas.microsoft.com/office/powerpoint/2010/main" val="2967190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92053"/>
          </a:xfrm>
        </p:spPr>
        <p:txBody>
          <a:bodyPr/>
          <a:lstStyle/>
          <a:p>
            <a:r>
              <a:rPr lang="en-US" dirty="0" smtClean="0"/>
              <a:t>Conclusions</a:t>
            </a:r>
            <a:endParaRPr lang="en-US" dirty="0"/>
          </a:p>
        </p:txBody>
      </p:sp>
      <p:sp>
        <p:nvSpPr>
          <p:cNvPr id="3" name="Content Placeholder 2"/>
          <p:cNvSpPr>
            <a:spLocks noGrp="1"/>
          </p:cNvSpPr>
          <p:nvPr>
            <p:ph idx="1"/>
          </p:nvPr>
        </p:nvSpPr>
        <p:spPr>
          <a:xfrm>
            <a:off x="457200" y="1166692"/>
            <a:ext cx="8229600" cy="4959472"/>
          </a:xfrm>
        </p:spPr>
        <p:txBody>
          <a:bodyPr>
            <a:normAutofit fontScale="92500" lnSpcReduction="10000"/>
          </a:bodyPr>
          <a:lstStyle/>
          <a:p>
            <a:r>
              <a:rPr lang="en-US" dirty="0"/>
              <a:t>Stochastic Process Model is a powerful method for </a:t>
            </a:r>
            <a:r>
              <a:rPr lang="en-US" dirty="0" smtClean="0"/>
              <a:t>joint analysis of time-to-event and longitudinal outcomes.</a:t>
            </a:r>
          </a:p>
          <a:p>
            <a:r>
              <a:rPr lang="en-US" dirty="0" smtClean="0"/>
              <a:t>R</a:t>
            </a:r>
            <a:r>
              <a:rPr lang="en-US" dirty="0"/>
              <a:t> </a:t>
            </a:r>
            <a:r>
              <a:rPr lang="en-US" dirty="0" smtClean="0"/>
              <a:t>package </a:t>
            </a:r>
            <a:r>
              <a:rPr lang="en-US" i="1" dirty="0">
                <a:latin typeface="Calibri"/>
                <a:cs typeface="Calibri"/>
              </a:rPr>
              <a:t>stpm</a:t>
            </a:r>
            <a:r>
              <a:rPr lang="en-US" dirty="0"/>
              <a:t> is </a:t>
            </a:r>
            <a:r>
              <a:rPr lang="en-US" dirty="0" smtClean="0"/>
              <a:t>first publicly available tool for which implements this methodology.</a:t>
            </a:r>
          </a:p>
          <a:p>
            <a:r>
              <a:rPr lang="en-US" dirty="0" smtClean="0"/>
              <a:t>The approach found useful applications in research on aging and other fields in which time-to-event longitudinal outcomes are involved.</a:t>
            </a:r>
          </a:p>
          <a:p>
            <a:r>
              <a:rPr lang="en-US" dirty="0" smtClean="0"/>
              <a:t>Applications of the model to genetic analysis are also available and is an active area of our research.</a:t>
            </a:r>
          </a:p>
        </p:txBody>
      </p:sp>
      <p:sp>
        <p:nvSpPr>
          <p:cNvPr id="4" name="Slide Number Placeholder 3"/>
          <p:cNvSpPr>
            <a:spLocks noGrp="1"/>
          </p:cNvSpPr>
          <p:nvPr>
            <p:ph type="sldNum" sz="quarter" idx="12"/>
          </p:nvPr>
        </p:nvSpPr>
        <p:spPr/>
        <p:txBody>
          <a:bodyPr/>
          <a:lstStyle/>
          <a:p>
            <a:fld id="{2123E2E7-FBB7-8141-A056-963BA0FB7756}" type="slidenum">
              <a:rPr lang="en-US" smtClean="0"/>
              <a:t>42</a:t>
            </a:fld>
            <a:endParaRPr lang="en-US"/>
          </a:p>
        </p:txBody>
      </p:sp>
    </p:spTree>
    <p:extLst>
      <p:ext uri="{BB962C8B-B14F-4D97-AF65-F5344CB8AC3E}">
        <p14:creationId xmlns:p14="http://schemas.microsoft.com/office/powerpoint/2010/main" val="2487382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8229600" cy="2106627"/>
          </a:xfrm>
        </p:spPr>
        <p:txBody>
          <a:bodyPr>
            <a:normAutofit/>
          </a:bodyPr>
          <a:lstStyle/>
          <a:p>
            <a:pPr marL="0" indent="0">
              <a:buNone/>
            </a:pPr>
            <a:r>
              <a:rPr lang="en-US" sz="2400" dirty="0"/>
              <a:t>This work was supported by the National Institute on Aging of the </a:t>
            </a:r>
            <a:r>
              <a:rPr lang="en-US" sz="2400" dirty="0" smtClean="0"/>
              <a:t>National</a:t>
            </a:r>
            <a:r>
              <a:rPr lang="ru-RU" sz="2400" dirty="0" smtClean="0"/>
              <a:t> </a:t>
            </a:r>
            <a:r>
              <a:rPr lang="en-US" sz="2400" dirty="0" smtClean="0"/>
              <a:t>Institutes </a:t>
            </a:r>
            <a:r>
              <a:rPr lang="en-US" sz="2400" dirty="0"/>
              <a:t>of Health (NIA/NIH) under Award Numbers P01AG043352</a:t>
            </a:r>
            <a:r>
              <a:rPr lang="en-US" sz="2400" dirty="0" smtClean="0"/>
              <a:t>,</a:t>
            </a:r>
            <a:r>
              <a:rPr lang="ru-RU" sz="2400" dirty="0" smtClean="0"/>
              <a:t> </a:t>
            </a:r>
            <a:r>
              <a:rPr lang="en-US" sz="2400" dirty="0" smtClean="0"/>
              <a:t>R01AG046860</a:t>
            </a:r>
            <a:r>
              <a:rPr lang="en-US" sz="2400" dirty="0"/>
              <a:t>, and P30AG034424. The content is solely the responsibility </a:t>
            </a:r>
            <a:r>
              <a:rPr lang="en-US" sz="2400" dirty="0" smtClean="0"/>
              <a:t>of</a:t>
            </a:r>
            <a:r>
              <a:rPr lang="ru-RU" sz="2400" dirty="0" smtClean="0"/>
              <a:t> </a:t>
            </a:r>
            <a:r>
              <a:rPr lang="en-US" sz="2400" dirty="0" smtClean="0"/>
              <a:t>the </a:t>
            </a:r>
            <a:r>
              <a:rPr lang="en-US" sz="2400" dirty="0"/>
              <a:t>authors and does not necessarily represent the official views of </a:t>
            </a:r>
            <a:r>
              <a:rPr lang="en-US" sz="2400" dirty="0" smtClean="0"/>
              <a:t>the</a:t>
            </a:r>
            <a:r>
              <a:rPr lang="ru-RU" sz="2400" dirty="0" smtClean="0"/>
              <a:t> </a:t>
            </a:r>
            <a:r>
              <a:rPr lang="en-US" sz="2400" dirty="0" smtClean="0"/>
              <a:t>NIA</a:t>
            </a:r>
            <a:r>
              <a:rPr lang="en-US" sz="2400" dirty="0"/>
              <a:t>/NIH</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2123E2E7-FBB7-8141-A056-963BA0FB7756}" type="slidenum">
              <a:rPr lang="en-US" smtClean="0"/>
              <a:t>43</a:t>
            </a:fld>
            <a:endParaRPr lang="en-US"/>
          </a:p>
        </p:txBody>
      </p:sp>
    </p:spTree>
    <p:extLst>
      <p:ext uri="{BB962C8B-B14F-4D97-AF65-F5344CB8AC3E}">
        <p14:creationId xmlns:p14="http://schemas.microsoft.com/office/powerpoint/2010/main" val="2168003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Rectangle 3"/>
          <p:cNvSpPr/>
          <p:nvPr/>
        </p:nvSpPr>
        <p:spPr>
          <a:xfrm>
            <a:off x="457200" y="1277895"/>
            <a:ext cx="8110916" cy="4401204"/>
          </a:xfrm>
          <a:prstGeom prst="rect">
            <a:avLst/>
          </a:prstGeom>
        </p:spPr>
        <p:txBody>
          <a:bodyPr wrap="square">
            <a:spAutoFit/>
          </a:bodyPr>
          <a:lstStyle/>
          <a:p>
            <a:r>
              <a:rPr lang="en-US" sz="1400" dirty="0"/>
              <a:t>[1]	</a:t>
            </a:r>
            <a:r>
              <a:rPr lang="en-US" sz="1400" dirty="0" err="1"/>
              <a:t>Akushevich</a:t>
            </a:r>
            <a:r>
              <a:rPr lang="en-US" sz="1400" dirty="0"/>
              <a:t> I., </a:t>
            </a:r>
            <a:r>
              <a:rPr lang="en-US" sz="1400" dirty="0" err="1"/>
              <a:t>Kulminski</a:t>
            </a:r>
            <a:r>
              <a:rPr lang="en-US" sz="1400" dirty="0"/>
              <a:t> A. and Manton K. 2005. Life tables with covariates: Dynamic model for Nonlinear Analysis of Longitudinal Data. Mathematical Population Studies, 12(2), pp.: 51-80.</a:t>
            </a:r>
          </a:p>
          <a:p>
            <a:r>
              <a:rPr lang="en-US" sz="1400" dirty="0"/>
              <a:t>[2</a:t>
            </a:r>
            <a:r>
              <a:rPr lang="en-US" sz="1400" dirty="0" smtClean="0"/>
              <a:t>]      </a:t>
            </a:r>
            <a:r>
              <a:rPr lang="en-US" sz="1400" dirty="0" err="1" smtClean="0"/>
              <a:t>Arbeev</a:t>
            </a:r>
            <a:r>
              <a:rPr lang="en-US" sz="1400" dirty="0"/>
              <a:t>, K.G., et al. 2009. Genetic model for longitudinal studies of aging, health and longevity and its potential application to incomplete data. Journal of Theoretical Biology. 258(1): p. 103-111. </a:t>
            </a:r>
          </a:p>
          <a:p>
            <a:r>
              <a:rPr lang="en-US" sz="1400" dirty="0" smtClean="0"/>
              <a:t>[3]</a:t>
            </a:r>
            <a:r>
              <a:rPr lang="en-US" sz="1400" dirty="0"/>
              <a:t>	Manton K.G., </a:t>
            </a:r>
            <a:r>
              <a:rPr lang="en-US" sz="1400" dirty="0" err="1"/>
              <a:t>Stallard</a:t>
            </a:r>
            <a:r>
              <a:rPr lang="en-US" sz="1400" dirty="0"/>
              <a:t> E., Singer B.H. 1992. Projecting the future size and health status of the U.S. elderly population. Int J Forecast 8:433–458. </a:t>
            </a:r>
          </a:p>
          <a:p>
            <a:r>
              <a:rPr lang="en-US" sz="1400" dirty="0" smtClean="0"/>
              <a:t>[4]</a:t>
            </a:r>
            <a:r>
              <a:rPr lang="en-US" sz="1400" dirty="0"/>
              <a:t>	</a:t>
            </a:r>
            <a:r>
              <a:rPr lang="en-US" sz="1400" dirty="0" err="1"/>
              <a:t>Witteman</a:t>
            </a:r>
            <a:r>
              <a:rPr lang="en-US" sz="1400" dirty="0"/>
              <a:t> J.C.M., </a:t>
            </a:r>
            <a:r>
              <a:rPr lang="en-US" sz="1400" dirty="0" err="1"/>
              <a:t>Grobbee</a:t>
            </a:r>
            <a:r>
              <a:rPr lang="en-US" sz="1400" dirty="0"/>
              <a:t> D.E., </a:t>
            </a:r>
            <a:r>
              <a:rPr lang="en-US" sz="1400" dirty="0" err="1"/>
              <a:t>Valkenburg</a:t>
            </a:r>
            <a:r>
              <a:rPr lang="en-US" sz="1400" dirty="0"/>
              <a:t> H.A. et al.,1994. J-shaped relation between change in diastolic blood pressure and aortic atherosclerosis. Lancet 343:504–507. </a:t>
            </a:r>
          </a:p>
          <a:p>
            <a:r>
              <a:rPr lang="en-US" sz="1400" dirty="0" smtClean="0"/>
              <a:t>[5]</a:t>
            </a:r>
            <a:r>
              <a:rPr lang="en-US" sz="1400" dirty="0"/>
              <a:t>	Woodbury M.A., Manton K.G. 1977. Random-Walk of Human Mortality and Aging.. Theoretical Population Biology, 11:37-48. </a:t>
            </a:r>
          </a:p>
          <a:p>
            <a:r>
              <a:rPr lang="en-US" sz="1400" dirty="0" smtClean="0"/>
              <a:t>[6]</a:t>
            </a:r>
            <a:r>
              <a:rPr lang="en-US" sz="1400" dirty="0"/>
              <a:t>	Yashin, A.I., Manton K.G., </a:t>
            </a:r>
            <a:r>
              <a:rPr lang="en-US" sz="1400" dirty="0" err="1"/>
              <a:t>Vaupel</a:t>
            </a:r>
            <a:r>
              <a:rPr lang="en-US" sz="1400" dirty="0"/>
              <a:t> J.W. 1985. Mortality and aging in a heterogeneous population: a stochastic process model with observed and unobserved variables. </a:t>
            </a:r>
            <a:r>
              <a:rPr lang="en-US" sz="1400" dirty="0" err="1"/>
              <a:t>Theor</a:t>
            </a:r>
            <a:r>
              <a:rPr lang="en-US" sz="1400" dirty="0"/>
              <a:t> Pop Biology, 27.</a:t>
            </a:r>
          </a:p>
          <a:p>
            <a:r>
              <a:rPr lang="en-US" sz="1400" dirty="0" smtClean="0"/>
              <a:t>[7]</a:t>
            </a:r>
            <a:r>
              <a:rPr lang="en-US" sz="1400" dirty="0"/>
              <a:t>	Yashin, A.I., Manton, K.G., </a:t>
            </a:r>
            <a:r>
              <a:rPr lang="en-US" sz="1400" dirty="0" err="1"/>
              <a:t>Stallard</a:t>
            </a:r>
            <a:r>
              <a:rPr lang="en-US" sz="1400" dirty="0"/>
              <a:t>, E. 1986. Dependent competing risks: a stochastic process model, J. Math. Biol. 24, p: 119.</a:t>
            </a:r>
          </a:p>
          <a:p>
            <a:r>
              <a:rPr lang="en-US" sz="1400" dirty="0" smtClean="0"/>
              <a:t>[</a:t>
            </a:r>
            <a:r>
              <a:rPr lang="en-US" sz="1400" dirty="0"/>
              <a:t>8</a:t>
            </a:r>
            <a:r>
              <a:rPr lang="en-US" sz="1400" dirty="0" smtClean="0"/>
              <a:t>]</a:t>
            </a:r>
            <a:r>
              <a:rPr lang="en-US" sz="1400" dirty="0"/>
              <a:t>	Yashin, A.I. et al. 2007(a).  Health decline, aging and mortality: how are they related? </a:t>
            </a:r>
            <a:r>
              <a:rPr lang="en-US" sz="1400" dirty="0" err="1"/>
              <a:t>Biogerontology</a:t>
            </a:r>
            <a:r>
              <a:rPr lang="en-US" sz="1400" dirty="0"/>
              <a:t>, 8(3), 291–302. </a:t>
            </a:r>
          </a:p>
          <a:p>
            <a:r>
              <a:rPr lang="en-US" sz="1400" dirty="0" smtClean="0"/>
              <a:t>[</a:t>
            </a:r>
            <a:r>
              <a:rPr lang="en-US" sz="1400" dirty="0"/>
              <a:t>9</a:t>
            </a:r>
            <a:r>
              <a:rPr lang="en-US" sz="1400" dirty="0" smtClean="0"/>
              <a:t>]</a:t>
            </a:r>
            <a:r>
              <a:rPr lang="en-US" sz="1400" dirty="0"/>
              <a:t>	Yashin, A.I. et al. 2007(b). Stochastic model for analysis of longitudinal data on aging and mortality. Mathematical Biosciences, 208(2), 538 – 551. </a:t>
            </a:r>
          </a:p>
          <a:p>
            <a:r>
              <a:rPr lang="en-US" sz="1400" dirty="0"/>
              <a:t>[</a:t>
            </a:r>
            <a:r>
              <a:rPr lang="en-US" sz="1400" dirty="0" smtClean="0"/>
              <a:t>10]</a:t>
            </a:r>
            <a:r>
              <a:rPr lang="en-US" sz="1400" dirty="0"/>
              <a:t>	Yashin A.I. et al. 2008. Model of hidden heterogeneity in longitudinal data. Theoretical Population Biology 73, pp. 1–10. </a:t>
            </a:r>
          </a:p>
        </p:txBody>
      </p:sp>
      <p:sp>
        <p:nvSpPr>
          <p:cNvPr id="5" name="Slide Number Placeholder 4"/>
          <p:cNvSpPr>
            <a:spLocks noGrp="1"/>
          </p:cNvSpPr>
          <p:nvPr>
            <p:ph type="sldNum" sz="quarter" idx="12"/>
          </p:nvPr>
        </p:nvSpPr>
        <p:spPr/>
        <p:txBody>
          <a:bodyPr/>
          <a:lstStyle/>
          <a:p>
            <a:fld id="{2123E2E7-FBB7-8141-A056-963BA0FB7756}" type="slidenum">
              <a:rPr lang="en-US" smtClean="0"/>
              <a:t>44</a:t>
            </a:fld>
            <a:endParaRPr lang="en-US"/>
          </a:p>
        </p:txBody>
      </p:sp>
    </p:spTree>
    <p:extLst>
      <p:ext uri="{BB962C8B-B14F-4D97-AF65-F5344CB8AC3E}">
        <p14:creationId xmlns:p14="http://schemas.microsoft.com/office/powerpoint/2010/main" val="2836502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p:txBody>
          <a:bodyPr/>
          <a:lstStyle/>
          <a:p>
            <a:r>
              <a:rPr lang="en-US" dirty="0" smtClean="0"/>
              <a:t>Ilya Zhbannikov, </a:t>
            </a:r>
            <a:r>
              <a:rPr lang="en-US" dirty="0" smtClean="0">
                <a:hlinkClick r:id="rId2"/>
              </a:rPr>
              <a:t>ilya.zhbannikov</a:t>
            </a:r>
            <a:r>
              <a:rPr lang="en-US" dirty="0">
                <a:hlinkClick r:id="rId2"/>
              </a:rPr>
              <a:t>@</a:t>
            </a:r>
            <a:r>
              <a:rPr lang="en-US" dirty="0" smtClean="0">
                <a:hlinkClick r:id="rId2"/>
              </a:rPr>
              <a:t>duke.edu</a:t>
            </a:r>
            <a:endParaRPr lang="en-US" dirty="0" smtClean="0"/>
          </a:p>
          <a:p>
            <a:r>
              <a:rPr lang="en-US" dirty="0" smtClean="0"/>
              <a:t>Konstantin </a:t>
            </a:r>
            <a:r>
              <a:rPr lang="en-US" dirty="0" err="1" smtClean="0"/>
              <a:t>Arbeev</a:t>
            </a:r>
            <a:r>
              <a:rPr lang="en-US" dirty="0" smtClean="0"/>
              <a:t>, </a:t>
            </a:r>
            <a:r>
              <a:rPr lang="en-US" dirty="0" smtClean="0">
                <a:hlinkClick r:id="rId3"/>
              </a:rPr>
              <a:t>konstantin.arbeev@duke.edu</a:t>
            </a:r>
            <a:endParaRPr lang="en-US" dirty="0" smtClean="0"/>
          </a:p>
          <a:p>
            <a:r>
              <a:rPr lang="en-US" dirty="0" err="1" smtClean="0"/>
              <a:t>Anatoliy</a:t>
            </a:r>
            <a:r>
              <a:rPr lang="en-US" dirty="0" smtClean="0"/>
              <a:t> Yashin, </a:t>
            </a:r>
            <a:r>
              <a:rPr lang="en-US" dirty="0" smtClean="0">
                <a:hlinkClick r:id="rId4"/>
              </a:rPr>
              <a:t>aiy@duke.edu</a:t>
            </a:r>
            <a:r>
              <a:rPr lang="en-US" dirty="0" smtClean="0"/>
              <a:t> </a:t>
            </a:r>
            <a:endParaRPr lang="en-US" dirty="0"/>
          </a:p>
        </p:txBody>
      </p:sp>
      <p:sp>
        <p:nvSpPr>
          <p:cNvPr id="4" name="Slide Number Placeholder 3"/>
          <p:cNvSpPr>
            <a:spLocks noGrp="1"/>
          </p:cNvSpPr>
          <p:nvPr>
            <p:ph type="sldNum" sz="quarter" idx="12"/>
          </p:nvPr>
        </p:nvSpPr>
        <p:spPr/>
        <p:txBody>
          <a:bodyPr/>
          <a:lstStyle/>
          <a:p>
            <a:fld id="{2123E2E7-FBB7-8141-A056-963BA0FB7756}" type="slidenum">
              <a:rPr lang="en-US" smtClean="0"/>
              <a:t>45</a:t>
            </a:fld>
            <a:endParaRPr lang="en-US"/>
          </a:p>
        </p:txBody>
      </p:sp>
    </p:spTree>
    <p:extLst>
      <p:ext uri="{BB962C8B-B14F-4D97-AF65-F5344CB8AC3E}">
        <p14:creationId xmlns:p14="http://schemas.microsoft.com/office/powerpoint/2010/main" val="12730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a:t>
            </a:r>
            <a:endParaRPr lang="en-US" dirty="0"/>
          </a:p>
        </p:txBody>
      </p:sp>
      <p:sp>
        <p:nvSpPr>
          <p:cNvPr id="3" name="Content Placeholder 2"/>
          <p:cNvSpPr>
            <a:spLocks noGrp="1"/>
          </p:cNvSpPr>
          <p:nvPr>
            <p:ph idx="1"/>
          </p:nvPr>
        </p:nvSpPr>
        <p:spPr/>
        <p:txBody>
          <a:bodyPr/>
          <a:lstStyle/>
          <a:p>
            <a:r>
              <a:rPr lang="en-US" dirty="0" smtClean="0"/>
              <a:t>Background</a:t>
            </a:r>
          </a:p>
          <a:p>
            <a:r>
              <a:rPr lang="en-US" dirty="0" smtClean="0"/>
              <a:t>Methods</a:t>
            </a:r>
            <a:endParaRPr lang="en-US" dirty="0"/>
          </a:p>
        </p:txBody>
      </p:sp>
      <p:sp>
        <p:nvSpPr>
          <p:cNvPr id="4" name="Slide Number Placeholder 3"/>
          <p:cNvSpPr>
            <a:spLocks noGrp="1"/>
          </p:cNvSpPr>
          <p:nvPr>
            <p:ph type="sldNum" sz="quarter" idx="12"/>
          </p:nvPr>
        </p:nvSpPr>
        <p:spPr/>
        <p:txBody>
          <a:bodyPr/>
          <a:lstStyle/>
          <a:p>
            <a:fld id="{2123E2E7-FBB7-8141-A056-963BA0FB7756}" type="slidenum">
              <a:rPr lang="en-US" smtClean="0"/>
              <a:t>5</a:t>
            </a:fld>
            <a:endParaRPr lang="en-US"/>
          </a:p>
        </p:txBody>
      </p:sp>
    </p:spTree>
    <p:extLst>
      <p:ext uri="{BB962C8B-B14F-4D97-AF65-F5344CB8AC3E}">
        <p14:creationId xmlns:p14="http://schemas.microsoft.com/office/powerpoint/2010/main" val="2157246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8675"/>
          </a:xfrm>
        </p:spPr>
        <p:txBody>
          <a:bodyPr>
            <a:normAutofit fontScale="90000"/>
          </a:bodyPr>
          <a:lstStyle/>
          <a:p>
            <a:r>
              <a:rPr lang="en-US" dirty="0" smtClean="0"/>
              <a:t>Stochastic Process Model: background</a:t>
            </a:r>
            <a:endParaRPr lang="en-US" dirty="0"/>
          </a:p>
        </p:txBody>
      </p:sp>
      <p:pic>
        <p:nvPicPr>
          <p:cNvPr id="6" name="Picture 5"/>
          <p:cNvPicPr>
            <a:picLocks noChangeAspect="1"/>
          </p:cNvPicPr>
          <p:nvPr/>
        </p:nvPicPr>
        <p:blipFill>
          <a:blip r:embed="rId3"/>
          <a:stretch>
            <a:fillRect/>
          </a:stretch>
        </p:blipFill>
        <p:spPr>
          <a:xfrm>
            <a:off x="4208381" y="3096768"/>
            <a:ext cx="4478419" cy="3702160"/>
          </a:xfrm>
          <a:prstGeom prst="rect">
            <a:avLst/>
          </a:prstGeom>
        </p:spPr>
      </p:pic>
      <p:sp>
        <p:nvSpPr>
          <p:cNvPr id="3" name="Content Placeholder 2"/>
          <p:cNvSpPr>
            <a:spLocks noGrp="1"/>
          </p:cNvSpPr>
          <p:nvPr>
            <p:ph idx="1"/>
          </p:nvPr>
        </p:nvSpPr>
        <p:spPr>
          <a:xfrm>
            <a:off x="457200" y="1280965"/>
            <a:ext cx="8229600" cy="2307717"/>
          </a:xfrm>
        </p:spPr>
        <p:txBody>
          <a:bodyPr>
            <a:normAutofit/>
          </a:bodyPr>
          <a:lstStyle/>
          <a:p>
            <a:r>
              <a:rPr lang="en-US" sz="2100" dirty="0" smtClean="0"/>
              <a:t>Longitudinal studies collect various types of outcomes (time-to-event, longitudinal outcomes, such as biomarkers, and other covariates).</a:t>
            </a:r>
          </a:p>
          <a:p>
            <a:r>
              <a:rPr lang="en-US" sz="2100" dirty="0" smtClean="0"/>
              <a:t>To analyze this information, special statistical methods are needed.</a:t>
            </a:r>
          </a:p>
          <a:p>
            <a:r>
              <a:rPr lang="en-US" sz="2100" dirty="0" smtClean="0"/>
              <a:t>One of the standard approaches would be the Cox model with time-dependent covariates but it may provide biased results </a:t>
            </a:r>
            <a:r>
              <a:rPr lang="en-US" sz="2100" dirty="0"/>
              <a:t>(</a:t>
            </a:r>
            <a:r>
              <a:rPr lang="en-US" sz="2100" dirty="0" smtClean="0"/>
              <a:t>Prentice, 1982</a:t>
            </a:r>
            <a:r>
              <a:rPr lang="en-US" sz="2100" dirty="0"/>
              <a:t>; Sweeting &amp; </a:t>
            </a:r>
            <a:r>
              <a:rPr lang="en-US" sz="2100" dirty="0" smtClean="0"/>
              <a:t>Thompson, 2011)</a:t>
            </a:r>
            <a:r>
              <a:rPr lang="en-US" sz="2100" dirty="0"/>
              <a:t>.</a:t>
            </a:r>
            <a:endParaRPr lang="en-US" sz="2100" dirty="0" smtClean="0"/>
          </a:p>
        </p:txBody>
      </p:sp>
      <p:sp>
        <p:nvSpPr>
          <p:cNvPr id="7" name="Rectangle 6"/>
          <p:cNvSpPr/>
          <p:nvPr/>
        </p:nvSpPr>
        <p:spPr>
          <a:xfrm>
            <a:off x="575884" y="6015177"/>
            <a:ext cx="4185308" cy="523220"/>
          </a:xfrm>
          <a:prstGeom prst="rect">
            <a:avLst/>
          </a:prstGeom>
        </p:spPr>
        <p:txBody>
          <a:bodyPr wrap="square">
            <a:spAutoFit/>
          </a:bodyPr>
          <a:lstStyle/>
          <a:p>
            <a:r>
              <a:rPr lang="en-US" sz="1400" dirty="0" smtClean="0"/>
              <a:t>© https</a:t>
            </a:r>
            <a:r>
              <a:rPr lang="en-US" sz="1400" dirty="0"/>
              <a:t>://</a:t>
            </a:r>
            <a:r>
              <a:rPr lang="en-US" sz="1400" dirty="0" err="1"/>
              <a:t>www.younglives.org.uk</a:t>
            </a:r>
            <a:r>
              <a:rPr lang="en-US" sz="1400" dirty="0"/>
              <a:t>/content/our-research-methods</a:t>
            </a:r>
          </a:p>
        </p:txBody>
      </p:sp>
      <p:sp>
        <p:nvSpPr>
          <p:cNvPr id="8" name="Slide Number Placeholder 7"/>
          <p:cNvSpPr>
            <a:spLocks noGrp="1"/>
          </p:cNvSpPr>
          <p:nvPr>
            <p:ph type="sldNum" sz="quarter" idx="12"/>
          </p:nvPr>
        </p:nvSpPr>
        <p:spPr/>
        <p:txBody>
          <a:bodyPr/>
          <a:lstStyle/>
          <a:p>
            <a:fld id="{2123E2E7-FBB7-8141-A056-963BA0FB7756}" type="slidenum">
              <a:rPr lang="en-US" smtClean="0"/>
              <a:t>6</a:t>
            </a:fld>
            <a:endParaRPr lang="en-US"/>
          </a:p>
        </p:txBody>
      </p:sp>
    </p:spTree>
    <p:extLst>
      <p:ext uri="{BB962C8B-B14F-4D97-AF65-F5344CB8AC3E}">
        <p14:creationId xmlns:p14="http://schemas.microsoft.com/office/powerpoint/2010/main" val="63076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Stochastic Process Model: background</a:t>
            </a:r>
            <a:endParaRPr lang="en-US" dirty="0"/>
          </a:p>
        </p:txBody>
      </p:sp>
      <p:pic>
        <p:nvPicPr>
          <p:cNvPr id="4" name="Picture 3"/>
          <p:cNvPicPr>
            <a:picLocks noChangeAspect="1"/>
          </p:cNvPicPr>
          <p:nvPr/>
        </p:nvPicPr>
        <p:blipFill>
          <a:blip r:embed="rId3"/>
          <a:stretch>
            <a:fillRect/>
          </a:stretch>
        </p:blipFill>
        <p:spPr>
          <a:xfrm>
            <a:off x="5685006" y="4361181"/>
            <a:ext cx="3311885" cy="2363777"/>
          </a:xfrm>
          <a:prstGeom prst="rect">
            <a:avLst/>
          </a:prstGeom>
        </p:spPr>
      </p:pic>
      <p:sp>
        <p:nvSpPr>
          <p:cNvPr id="3" name="Content Placeholder 2"/>
          <p:cNvSpPr>
            <a:spLocks noGrp="1"/>
          </p:cNvSpPr>
          <p:nvPr>
            <p:ph idx="1"/>
          </p:nvPr>
        </p:nvSpPr>
        <p:spPr>
          <a:xfrm>
            <a:off x="457200" y="1428647"/>
            <a:ext cx="8229600" cy="4109442"/>
          </a:xfrm>
        </p:spPr>
        <p:txBody>
          <a:bodyPr>
            <a:normAutofit/>
          </a:bodyPr>
          <a:lstStyle/>
          <a:p>
            <a:r>
              <a:rPr lang="en-US" sz="2400" dirty="0" smtClean="0"/>
              <a:t>The Stochastic Process Model (SPM) is a general framework for joint analysis of time-to-event outcomes and repeatedly measured variables (covariates).</a:t>
            </a:r>
          </a:p>
          <a:p>
            <a:r>
              <a:rPr lang="en-US" sz="2400" dirty="0" smtClean="0"/>
              <a:t>SPM incorporates knowledge about processes developing over time in system under study which involves deterioration, aging and other kinds of decay and related time-to-event.</a:t>
            </a:r>
          </a:p>
          <a:p>
            <a:r>
              <a:rPr lang="en-US" sz="2400" dirty="0"/>
              <a:t>SPM </a:t>
            </a:r>
            <a:r>
              <a:rPr lang="en-US" sz="2400" dirty="0" smtClean="0"/>
              <a:t>allows for evaluating mechanisms </a:t>
            </a:r>
            <a:r>
              <a:rPr lang="en-US" sz="2400" dirty="0"/>
              <a:t>that indirectly affect longitudinal trajectories of physiological </a:t>
            </a:r>
            <a:r>
              <a:rPr lang="en-US" sz="2400" dirty="0" smtClean="0"/>
              <a:t>covariates and health and survival outcomes.</a:t>
            </a:r>
            <a:endParaRPr lang="en-US" sz="2400" dirty="0"/>
          </a:p>
        </p:txBody>
      </p:sp>
      <p:sp>
        <p:nvSpPr>
          <p:cNvPr id="5" name="Rectangle 4"/>
          <p:cNvSpPr/>
          <p:nvPr/>
        </p:nvSpPr>
        <p:spPr>
          <a:xfrm>
            <a:off x="5383479" y="6551465"/>
            <a:ext cx="1452967" cy="276999"/>
          </a:xfrm>
          <a:prstGeom prst="rect">
            <a:avLst/>
          </a:prstGeom>
        </p:spPr>
        <p:txBody>
          <a:bodyPr wrap="none">
            <a:spAutoFit/>
          </a:bodyPr>
          <a:lstStyle/>
          <a:p>
            <a:r>
              <a:rPr lang="en-US" sz="1200" dirty="0" smtClean="0"/>
              <a:t>© </a:t>
            </a:r>
            <a:r>
              <a:rPr lang="en-US" sz="1200" dirty="0" err="1" smtClean="0"/>
              <a:t>www.asan</a:t>
            </a:r>
            <a:r>
              <a:rPr lang="en-US" sz="1200" dirty="0" err="1"/>
              <a:t>-au.org</a:t>
            </a:r>
            <a:endParaRPr lang="en-US" sz="1200" dirty="0"/>
          </a:p>
        </p:txBody>
      </p:sp>
      <p:sp>
        <p:nvSpPr>
          <p:cNvPr id="6" name="Slide Number Placeholder 5"/>
          <p:cNvSpPr>
            <a:spLocks noGrp="1"/>
          </p:cNvSpPr>
          <p:nvPr>
            <p:ph type="sldNum" sz="quarter" idx="12"/>
          </p:nvPr>
        </p:nvSpPr>
        <p:spPr/>
        <p:txBody>
          <a:bodyPr/>
          <a:lstStyle/>
          <a:p>
            <a:fld id="{2123E2E7-FBB7-8141-A056-963BA0FB7756}" type="slidenum">
              <a:rPr lang="en-US" smtClean="0"/>
              <a:t>7</a:t>
            </a:fld>
            <a:endParaRPr lang="en-US"/>
          </a:p>
        </p:txBody>
      </p:sp>
    </p:spTree>
    <p:extLst>
      <p:ext uri="{BB962C8B-B14F-4D97-AF65-F5344CB8AC3E}">
        <p14:creationId xmlns:p14="http://schemas.microsoft.com/office/powerpoint/2010/main" val="1605243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Stochastic Process Model: background</a:t>
            </a:r>
            <a:endParaRPr lang="en-US" dirty="0"/>
          </a:p>
        </p:txBody>
      </p:sp>
      <p:sp>
        <p:nvSpPr>
          <p:cNvPr id="3" name="Content Placeholder 2"/>
          <p:cNvSpPr>
            <a:spLocks noGrp="1"/>
          </p:cNvSpPr>
          <p:nvPr>
            <p:ph idx="1"/>
          </p:nvPr>
        </p:nvSpPr>
        <p:spPr>
          <a:xfrm>
            <a:off x="457200" y="1428647"/>
            <a:ext cx="8229600" cy="1273940"/>
          </a:xfrm>
        </p:spPr>
        <p:txBody>
          <a:bodyPr>
            <a:normAutofit/>
          </a:bodyPr>
          <a:lstStyle/>
          <a:p>
            <a:r>
              <a:rPr lang="en-US" sz="2400" dirty="0" smtClean="0"/>
              <a:t>History</a:t>
            </a:r>
          </a:p>
          <a:p>
            <a:pPr lvl="1"/>
            <a:r>
              <a:rPr lang="en-US" sz="2000" dirty="0" smtClean="0"/>
              <a:t>Woodbury &amp; Manton (1977): “Random Walk Model of Human Mortality and Aging”</a:t>
            </a:r>
            <a:r>
              <a:rPr lang="en-US" sz="2000" dirty="0" smtClean="0"/>
              <a:t>.</a:t>
            </a:r>
          </a:p>
          <a:p>
            <a:pPr lvl="1"/>
            <a:endParaRPr lang="en-US" sz="2000" dirty="0"/>
          </a:p>
          <a:p>
            <a:pPr lvl="1"/>
            <a:endParaRPr lang="en-US" sz="2000" dirty="0" smtClean="0"/>
          </a:p>
          <a:p>
            <a:pPr lvl="1"/>
            <a:endParaRPr lang="en-US" sz="2000" dirty="0"/>
          </a:p>
          <a:p>
            <a:pPr marL="457200" lvl="1" indent="0">
              <a:buNone/>
            </a:pPr>
            <a:endParaRPr lang="en-US" sz="2000" dirty="0" smtClean="0"/>
          </a:p>
        </p:txBody>
      </p:sp>
      <p:sp>
        <p:nvSpPr>
          <p:cNvPr id="4" name="Slide Number Placeholder 3"/>
          <p:cNvSpPr>
            <a:spLocks noGrp="1"/>
          </p:cNvSpPr>
          <p:nvPr>
            <p:ph type="sldNum" sz="quarter" idx="12"/>
          </p:nvPr>
        </p:nvSpPr>
        <p:spPr/>
        <p:txBody>
          <a:bodyPr/>
          <a:lstStyle/>
          <a:p>
            <a:fld id="{2123E2E7-FBB7-8141-A056-963BA0FB7756}" type="slidenum">
              <a:rPr lang="en-US" smtClean="0"/>
              <a:t>8</a:t>
            </a:fld>
            <a:endParaRPr lang="en-US"/>
          </a:p>
        </p:txBody>
      </p:sp>
      <p:pic>
        <p:nvPicPr>
          <p:cNvPr id="6" name="Picture 5"/>
          <p:cNvPicPr>
            <a:picLocks noChangeAspect="1"/>
          </p:cNvPicPr>
          <p:nvPr/>
        </p:nvPicPr>
        <p:blipFill>
          <a:blip r:embed="rId3"/>
          <a:stretch>
            <a:fillRect/>
          </a:stretch>
        </p:blipFill>
        <p:spPr>
          <a:xfrm>
            <a:off x="1786715" y="2558150"/>
            <a:ext cx="5301085" cy="3874234"/>
          </a:xfrm>
          <a:prstGeom prst="rect">
            <a:avLst/>
          </a:prstGeom>
        </p:spPr>
      </p:pic>
    </p:spTree>
    <p:extLst>
      <p:ext uri="{BB962C8B-B14F-4D97-AF65-F5344CB8AC3E}">
        <p14:creationId xmlns:p14="http://schemas.microsoft.com/office/powerpoint/2010/main" val="121412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10199"/>
          </a:xfrm>
        </p:spPr>
        <p:txBody>
          <a:bodyPr>
            <a:normAutofit fontScale="90000"/>
          </a:bodyPr>
          <a:lstStyle/>
          <a:p>
            <a:r>
              <a:rPr lang="en-US" dirty="0" smtClean="0"/>
              <a:t>Stochastic Process Model: background</a:t>
            </a:r>
            <a:endParaRPr lang="en-US" dirty="0"/>
          </a:p>
        </p:txBody>
      </p:sp>
      <p:sp>
        <p:nvSpPr>
          <p:cNvPr id="3" name="Content Placeholder 2"/>
          <p:cNvSpPr>
            <a:spLocks noGrp="1"/>
          </p:cNvSpPr>
          <p:nvPr>
            <p:ph idx="1"/>
          </p:nvPr>
        </p:nvSpPr>
        <p:spPr>
          <a:xfrm>
            <a:off x="457200" y="1428647"/>
            <a:ext cx="8229600" cy="4759244"/>
          </a:xfrm>
        </p:spPr>
        <p:txBody>
          <a:bodyPr>
            <a:normAutofit fontScale="70000" lnSpcReduction="20000"/>
          </a:bodyPr>
          <a:lstStyle/>
          <a:p>
            <a:pPr marL="457200" lvl="1" indent="0">
              <a:buNone/>
            </a:pPr>
            <a:endParaRPr lang="en-US" sz="2000" dirty="0" smtClean="0"/>
          </a:p>
          <a:p>
            <a:pPr marL="400050" lvl="1" indent="0" algn="ctr">
              <a:buNone/>
            </a:pPr>
            <a:r>
              <a:rPr lang="en-US" i="1" dirty="0" err="1">
                <a:cs typeface="Calibri"/>
              </a:rPr>
              <a:t>d</a:t>
            </a:r>
            <a:r>
              <a:rPr lang="en-US" b="1" i="1" dirty="0" err="1">
                <a:cs typeface="Calibri"/>
              </a:rPr>
              <a:t>x</a:t>
            </a:r>
            <a:r>
              <a:rPr lang="en-US" i="1" baseline="-25000" dirty="0" err="1">
                <a:cs typeface="Calibri"/>
              </a:rPr>
              <a:t>ω</a:t>
            </a:r>
            <a:r>
              <a:rPr lang="en-US" i="1" dirty="0">
                <a:cs typeface="Calibri"/>
              </a:rPr>
              <a:t>(t) = </a:t>
            </a:r>
            <a:r>
              <a:rPr lang="en-US" b="1" i="1" dirty="0">
                <a:cs typeface="Calibri"/>
              </a:rPr>
              <a:t>u</a:t>
            </a:r>
            <a:r>
              <a:rPr lang="en-US" i="1" dirty="0">
                <a:cs typeface="Calibri"/>
              </a:rPr>
              <a:t>(</a:t>
            </a:r>
            <a:r>
              <a:rPr lang="en-US" b="1" i="1" dirty="0" err="1">
                <a:cs typeface="Calibri"/>
              </a:rPr>
              <a:t>x</a:t>
            </a:r>
            <a:r>
              <a:rPr lang="en-US" i="1" baseline="-25000" dirty="0" err="1">
                <a:cs typeface="Calibri"/>
              </a:rPr>
              <a:t>ω</a:t>
            </a:r>
            <a:r>
              <a:rPr lang="en-US" i="1" dirty="0" err="1" smtClean="0">
                <a:cs typeface="Calibri"/>
              </a:rPr>
              <a:t>,t</a:t>
            </a:r>
            <a:r>
              <a:rPr lang="en-US" i="1" dirty="0">
                <a:cs typeface="Calibri"/>
              </a:rPr>
              <a:t>)</a:t>
            </a:r>
            <a:r>
              <a:rPr lang="en-US" i="1" dirty="0" err="1">
                <a:cs typeface="Calibri"/>
              </a:rPr>
              <a:t>dt</a:t>
            </a:r>
            <a:r>
              <a:rPr lang="en-US" i="1" dirty="0">
                <a:cs typeface="Calibri"/>
              </a:rPr>
              <a:t> + </a:t>
            </a:r>
            <a:r>
              <a:rPr lang="en-US" i="1" dirty="0" err="1">
                <a:cs typeface="Calibri"/>
              </a:rPr>
              <a:t>d</a:t>
            </a:r>
            <a:r>
              <a:rPr lang="en-US" b="1" i="1" dirty="0" err="1">
                <a:ea typeface="Lucida Grande"/>
                <a:cs typeface="Calibri"/>
              </a:rPr>
              <a:t>ξ</a:t>
            </a:r>
            <a:r>
              <a:rPr lang="en-US" i="1" dirty="0">
                <a:cs typeface="Calibri"/>
              </a:rPr>
              <a:t>(</a:t>
            </a:r>
            <a:r>
              <a:rPr lang="en-US" b="1" i="1" dirty="0" err="1">
                <a:cs typeface="Calibri"/>
              </a:rPr>
              <a:t>x</a:t>
            </a:r>
            <a:r>
              <a:rPr lang="en-US" i="1" baseline="-25000" dirty="0" err="1">
                <a:cs typeface="Calibri"/>
              </a:rPr>
              <a:t>ω</a:t>
            </a:r>
            <a:r>
              <a:rPr lang="en-US" i="1" dirty="0" err="1" smtClean="0">
                <a:cs typeface="Calibri"/>
              </a:rPr>
              <a:t>,t</a:t>
            </a:r>
            <a:r>
              <a:rPr lang="en-US" i="1" dirty="0" smtClean="0">
                <a:cs typeface="Calibri"/>
              </a:rPr>
              <a:t>)</a:t>
            </a:r>
            <a:endParaRPr lang="en-US" dirty="0">
              <a:cs typeface="Calibri"/>
            </a:endParaRPr>
          </a:p>
          <a:p>
            <a:pPr marL="400050" lvl="1" indent="0" algn="ctr">
              <a:buNone/>
            </a:pPr>
            <a:r>
              <a:rPr lang="en-US" i="1" dirty="0" err="1">
                <a:cs typeface="Calibri"/>
              </a:rPr>
              <a:t>dP</a:t>
            </a:r>
            <a:r>
              <a:rPr lang="en-US" i="1" dirty="0">
                <a:cs typeface="Calibri"/>
              </a:rPr>
              <a:t>(</a:t>
            </a:r>
            <a:r>
              <a:rPr lang="en-US" i="1" dirty="0" err="1">
                <a:cs typeface="Calibri"/>
              </a:rPr>
              <a:t>x</a:t>
            </a:r>
            <a:r>
              <a:rPr lang="en-US" i="1" baseline="-25000" dirty="0" err="1">
                <a:cs typeface="Calibri"/>
              </a:rPr>
              <a:t>ω</a:t>
            </a:r>
            <a:r>
              <a:rPr lang="en-US" i="1" dirty="0">
                <a:cs typeface="Calibri"/>
              </a:rPr>
              <a:t>) = </a:t>
            </a:r>
            <a:r>
              <a:rPr lang="en-US" i="1" dirty="0" smtClean="0">
                <a:ea typeface="Lucida Grande"/>
                <a:cs typeface="Calibri"/>
              </a:rPr>
              <a:t>μ</a:t>
            </a:r>
            <a:r>
              <a:rPr lang="en-US" i="1" dirty="0">
                <a:cs typeface="Calibri"/>
              </a:rPr>
              <a:t>(</a:t>
            </a:r>
            <a:r>
              <a:rPr lang="en-US" b="1" i="1" dirty="0" err="1">
                <a:cs typeface="Calibri"/>
              </a:rPr>
              <a:t>x</a:t>
            </a:r>
            <a:r>
              <a:rPr lang="en-US" i="1" baseline="-25000" dirty="0" err="1">
                <a:cs typeface="Calibri"/>
              </a:rPr>
              <a:t>ω</a:t>
            </a:r>
            <a:r>
              <a:rPr lang="en-US" i="1" dirty="0" err="1" smtClean="0">
                <a:cs typeface="Calibri"/>
              </a:rPr>
              <a:t>,t</a:t>
            </a:r>
            <a:r>
              <a:rPr lang="en-US" i="1" dirty="0" smtClean="0">
                <a:cs typeface="Calibri"/>
              </a:rPr>
              <a:t>)P</a:t>
            </a:r>
            <a:r>
              <a:rPr lang="en-US" i="1" dirty="0">
                <a:cs typeface="Calibri"/>
              </a:rPr>
              <a:t>(</a:t>
            </a:r>
            <a:r>
              <a:rPr lang="en-US" b="1" i="1" dirty="0" err="1" smtClean="0">
                <a:cs typeface="Calibri"/>
              </a:rPr>
              <a:t>x</a:t>
            </a:r>
            <a:r>
              <a:rPr lang="en-US" i="1" baseline="-25000" dirty="0" err="1" smtClean="0">
                <a:cs typeface="Calibri"/>
              </a:rPr>
              <a:t>ω</a:t>
            </a:r>
            <a:r>
              <a:rPr lang="en-US" i="1" dirty="0" smtClean="0">
                <a:cs typeface="Calibri"/>
              </a:rPr>
              <a:t>)</a:t>
            </a:r>
            <a:r>
              <a:rPr lang="en-US" i="1" dirty="0" err="1">
                <a:cs typeface="Calibri"/>
              </a:rPr>
              <a:t>dt</a:t>
            </a:r>
            <a:r>
              <a:rPr lang="en-US" i="1" dirty="0">
                <a:cs typeface="Calibri"/>
              </a:rPr>
              <a:t> </a:t>
            </a:r>
          </a:p>
          <a:p>
            <a:pPr marL="457200" lvl="1" indent="0">
              <a:buNone/>
            </a:pPr>
            <a:endParaRPr lang="en-US" sz="2000" i="1" dirty="0" smtClean="0">
              <a:cs typeface="Calibri"/>
            </a:endParaRPr>
          </a:p>
          <a:p>
            <a:pPr marL="457200" lvl="1" indent="0">
              <a:buNone/>
            </a:pPr>
            <a:r>
              <a:rPr lang="en-US" sz="2300" i="1" dirty="0" err="1" smtClean="0">
                <a:cs typeface="Calibri"/>
              </a:rPr>
              <a:t>d</a:t>
            </a:r>
            <a:r>
              <a:rPr lang="en-US" sz="2300" b="1" i="1" dirty="0" err="1" smtClean="0">
                <a:cs typeface="Calibri"/>
              </a:rPr>
              <a:t>x</a:t>
            </a:r>
            <a:r>
              <a:rPr lang="en-US" sz="2300" i="1" baseline="-25000" dirty="0" err="1" smtClean="0">
                <a:cs typeface="Calibri"/>
              </a:rPr>
              <a:t>ω</a:t>
            </a:r>
            <a:r>
              <a:rPr lang="en-US" sz="2300" i="1" dirty="0">
                <a:cs typeface="Calibri"/>
              </a:rPr>
              <a:t>(</a:t>
            </a:r>
            <a:r>
              <a:rPr lang="en-US" sz="2300" i="1" dirty="0" smtClean="0">
                <a:cs typeface="Calibri"/>
              </a:rPr>
              <a:t>t) </a:t>
            </a:r>
            <a:r>
              <a:rPr lang="mr-IN" sz="2300" i="1" dirty="0" smtClean="0">
                <a:cs typeface="Calibri"/>
              </a:rPr>
              <a:t>–</a:t>
            </a:r>
            <a:r>
              <a:rPr lang="en-US" sz="2300" i="1" dirty="0" smtClean="0">
                <a:cs typeface="Calibri"/>
              </a:rPr>
              <a:t> changes in physiological variable during time </a:t>
            </a:r>
            <a:r>
              <a:rPr lang="en-US" sz="2300" i="1" dirty="0" err="1" smtClean="0">
                <a:cs typeface="Calibri"/>
              </a:rPr>
              <a:t>dt</a:t>
            </a:r>
            <a:endParaRPr lang="en-US" sz="2300" i="1" dirty="0" smtClean="0">
              <a:cs typeface="Calibri"/>
            </a:endParaRPr>
          </a:p>
          <a:p>
            <a:pPr marL="457200" lvl="1" indent="0">
              <a:buNone/>
            </a:pPr>
            <a:r>
              <a:rPr lang="en-US" sz="2300" b="1" i="1" dirty="0" smtClean="0">
                <a:cs typeface="Calibri"/>
              </a:rPr>
              <a:t>u</a:t>
            </a:r>
            <a:r>
              <a:rPr lang="en-US" sz="2300" i="1" dirty="0">
                <a:cs typeface="Calibri"/>
              </a:rPr>
              <a:t>(</a:t>
            </a:r>
            <a:r>
              <a:rPr lang="en-US" sz="2300" b="1" i="1" dirty="0" err="1">
                <a:cs typeface="Calibri"/>
              </a:rPr>
              <a:t>x</a:t>
            </a:r>
            <a:r>
              <a:rPr lang="en-US" sz="2300" i="1" baseline="-25000" dirty="0" err="1">
                <a:cs typeface="Calibri"/>
              </a:rPr>
              <a:t>ω</a:t>
            </a:r>
            <a:r>
              <a:rPr lang="en-US" sz="2300" i="1" dirty="0" err="1">
                <a:cs typeface="Calibri"/>
              </a:rPr>
              <a:t>,t</a:t>
            </a:r>
            <a:r>
              <a:rPr lang="en-US" sz="2300" i="1" dirty="0" smtClean="0">
                <a:cs typeface="Calibri"/>
              </a:rPr>
              <a:t>) </a:t>
            </a:r>
            <a:r>
              <a:rPr lang="mr-IN" sz="2300" i="1" dirty="0" smtClean="0">
                <a:cs typeface="Calibri"/>
              </a:rPr>
              <a:t>–</a:t>
            </a:r>
            <a:r>
              <a:rPr lang="en-US" sz="2300" i="1" dirty="0" smtClean="0">
                <a:cs typeface="Calibri"/>
              </a:rPr>
              <a:t> deterministic effects </a:t>
            </a:r>
          </a:p>
          <a:p>
            <a:pPr marL="457200" lvl="1" indent="0">
              <a:buNone/>
            </a:pPr>
            <a:r>
              <a:rPr lang="en-US" sz="2300" i="1" dirty="0" err="1" smtClean="0">
                <a:cs typeface="Calibri"/>
              </a:rPr>
              <a:t>d</a:t>
            </a:r>
            <a:r>
              <a:rPr lang="en-US" sz="2300" b="1" i="1" dirty="0" err="1" smtClean="0">
                <a:ea typeface="Lucida Grande"/>
                <a:cs typeface="Calibri"/>
              </a:rPr>
              <a:t>ξ</a:t>
            </a:r>
            <a:r>
              <a:rPr lang="en-US" sz="2300" i="1" dirty="0">
                <a:cs typeface="Calibri"/>
              </a:rPr>
              <a:t>(</a:t>
            </a:r>
            <a:r>
              <a:rPr lang="en-US" sz="2300" b="1" i="1" dirty="0" err="1">
                <a:cs typeface="Calibri"/>
              </a:rPr>
              <a:t>x</a:t>
            </a:r>
            <a:r>
              <a:rPr lang="en-US" sz="2300" i="1" baseline="-25000" dirty="0" err="1">
                <a:cs typeface="Calibri"/>
              </a:rPr>
              <a:t>ω</a:t>
            </a:r>
            <a:r>
              <a:rPr lang="en-US" sz="2300" i="1" dirty="0" err="1">
                <a:cs typeface="Calibri"/>
              </a:rPr>
              <a:t>,</a:t>
            </a:r>
            <a:r>
              <a:rPr lang="en-US" sz="2300" i="1" dirty="0" err="1" smtClean="0">
                <a:cs typeface="Calibri"/>
              </a:rPr>
              <a:t>t</a:t>
            </a:r>
            <a:r>
              <a:rPr lang="en-US" sz="2300" i="1" dirty="0" smtClean="0">
                <a:cs typeface="Calibri"/>
              </a:rPr>
              <a:t>) </a:t>
            </a:r>
            <a:r>
              <a:rPr lang="mr-IN" sz="2300" i="1" dirty="0" smtClean="0">
                <a:cs typeface="Calibri"/>
              </a:rPr>
              <a:t>–</a:t>
            </a:r>
            <a:r>
              <a:rPr lang="en-US" sz="2300" i="1" dirty="0" smtClean="0">
                <a:cs typeface="Calibri"/>
              </a:rPr>
              <a:t> random walk term</a:t>
            </a:r>
          </a:p>
          <a:p>
            <a:pPr marL="457200" lvl="1" indent="0">
              <a:buNone/>
            </a:pPr>
            <a:r>
              <a:rPr lang="en-US" sz="2300" i="1" dirty="0" smtClean="0">
                <a:cs typeface="Calibri"/>
              </a:rPr>
              <a:t>P</a:t>
            </a:r>
            <a:r>
              <a:rPr lang="en-US" sz="2300" i="1" dirty="0">
                <a:cs typeface="Calibri"/>
              </a:rPr>
              <a:t>(</a:t>
            </a:r>
            <a:r>
              <a:rPr lang="en-US" sz="2300" i="1" dirty="0" err="1">
                <a:cs typeface="Calibri"/>
              </a:rPr>
              <a:t>x</a:t>
            </a:r>
            <a:r>
              <a:rPr lang="en-US" sz="2300" i="1" baseline="-25000" dirty="0" err="1">
                <a:cs typeface="Calibri"/>
              </a:rPr>
              <a:t>ω</a:t>
            </a:r>
            <a:r>
              <a:rPr lang="en-US" sz="2300" i="1" dirty="0">
                <a:cs typeface="Calibri"/>
              </a:rPr>
              <a:t>)</a:t>
            </a:r>
            <a:r>
              <a:rPr lang="en-US" sz="2300" i="1" dirty="0" smtClean="0">
                <a:cs typeface="Calibri"/>
              </a:rPr>
              <a:t> </a:t>
            </a:r>
            <a:r>
              <a:rPr lang="mr-IN" sz="2300" i="1" dirty="0" smtClean="0">
                <a:cs typeface="Calibri"/>
              </a:rPr>
              <a:t>–</a:t>
            </a:r>
            <a:r>
              <a:rPr lang="en-US" sz="2300" i="1" dirty="0" smtClean="0">
                <a:cs typeface="Calibri"/>
              </a:rPr>
              <a:t> probability of surviving</a:t>
            </a:r>
          </a:p>
          <a:p>
            <a:pPr marL="457200" lvl="1" indent="0">
              <a:buNone/>
            </a:pPr>
            <a:endParaRPr lang="en-US" sz="2000" dirty="0" smtClean="0"/>
          </a:p>
          <a:p>
            <a:r>
              <a:rPr lang="en-US" sz="2900" dirty="0"/>
              <a:t>The organism is positioned in a state space of physiological variables.</a:t>
            </a:r>
          </a:p>
          <a:p>
            <a:r>
              <a:rPr lang="en-US" sz="2900" dirty="0"/>
              <a:t>This model can also be used for description and analysis of changes in technical systems</a:t>
            </a:r>
            <a:r>
              <a:rPr lang="en-US" sz="2900" dirty="0" smtClean="0"/>
              <a:t>.</a:t>
            </a:r>
            <a:endParaRPr lang="en-US" sz="2900" dirty="0" smtClean="0"/>
          </a:p>
          <a:p>
            <a:pPr marL="285750"/>
            <a:r>
              <a:rPr lang="en-US" sz="2900" dirty="0" smtClean="0"/>
              <a:t>The </a:t>
            </a:r>
            <a:r>
              <a:rPr lang="en-US" sz="2900" dirty="0"/>
              <a:t>process of aging is </a:t>
            </a:r>
            <a:r>
              <a:rPr lang="en-US" sz="2900" dirty="0" smtClean="0"/>
              <a:t>represented by changes </a:t>
            </a:r>
            <a:r>
              <a:rPr lang="en-US" sz="2900" dirty="0"/>
              <a:t>in an organism’s position in </a:t>
            </a:r>
            <a:r>
              <a:rPr lang="en-US" sz="2900" dirty="0" smtClean="0"/>
              <a:t>physiological </a:t>
            </a:r>
            <a:r>
              <a:rPr lang="en-US" sz="2900" dirty="0"/>
              <a:t>state </a:t>
            </a:r>
            <a:r>
              <a:rPr lang="en-US" sz="2900" dirty="0" smtClean="0"/>
              <a:t>space.</a:t>
            </a:r>
            <a:endParaRPr lang="en-US" sz="2900" dirty="0"/>
          </a:p>
          <a:p>
            <a:pPr marL="285750"/>
            <a:r>
              <a:rPr lang="en-US" sz="2900" dirty="0"/>
              <a:t>Such </a:t>
            </a:r>
            <a:r>
              <a:rPr lang="en-US" sz="2900" dirty="0" smtClean="0"/>
              <a:t>changes tend </a:t>
            </a:r>
            <a:r>
              <a:rPr lang="en-US" sz="2900" dirty="0"/>
              <a:t>to carry the organism into regions of </a:t>
            </a:r>
            <a:r>
              <a:rPr lang="en-US" sz="2900" dirty="0" smtClean="0"/>
              <a:t>state </a:t>
            </a:r>
            <a:r>
              <a:rPr lang="en-US" sz="2900" dirty="0"/>
              <a:t>space which are characterized by probabilities of </a:t>
            </a:r>
            <a:r>
              <a:rPr lang="en-US" sz="2900" dirty="0" smtClean="0"/>
              <a:t>death </a:t>
            </a:r>
            <a:r>
              <a:rPr lang="en-US" sz="2900" i="1" dirty="0" smtClean="0">
                <a:ea typeface="Lucida Grande"/>
                <a:cs typeface="Calibri"/>
              </a:rPr>
              <a:t>μ</a:t>
            </a:r>
            <a:r>
              <a:rPr lang="en-US" sz="2900" i="1" dirty="0" smtClean="0">
                <a:cs typeface="Calibri"/>
              </a:rPr>
              <a:t>(</a:t>
            </a:r>
            <a:r>
              <a:rPr lang="en-US" sz="2900" i="1" dirty="0" err="1" smtClean="0">
                <a:cs typeface="Calibri"/>
              </a:rPr>
              <a:t>x</a:t>
            </a:r>
            <a:r>
              <a:rPr lang="en-US" sz="2900" i="1" baseline="-25000" dirty="0" err="1" smtClean="0">
                <a:cs typeface="Calibri"/>
              </a:rPr>
              <a:t>ω</a:t>
            </a:r>
            <a:r>
              <a:rPr lang="en-US" sz="2900" i="1" dirty="0" err="1" smtClean="0">
                <a:cs typeface="Calibri"/>
              </a:rPr>
              <a:t>,t</a:t>
            </a:r>
            <a:r>
              <a:rPr lang="en-US" sz="2900" i="1" dirty="0" smtClean="0">
                <a:cs typeface="Calibri"/>
              </a:rPr>
              <a:t>)</a:t>
            </a:r>
            <a:r>
              <a:rPr lang="en-US" sz="2900" i="1" dirty="0" err="1" smtClean="0">
                <a:cs typeface="Calibri"/>
              </a:rPr>
              <a:t>dt</a:t>
            </a:r>
            <a:r>
              <a:rPr lang="en-US" sz="2900" i="1" dirty="0" smtClean="0">
                <a:cs typeface="Calibri"/>
              </a:rPr>
              <a:t> </a:t>
            </a:r>
            <a:r>
              <a:rPr lang="en-US" sz="2900" dirty="0" smtClean="0"/>
              <a:t>greater </a:t>
            </a:r>
            <a:r>
              <a:rPr lang="en-US" sz="2900" dirty="0"/>
              <a:t>than in </a:t>
            </a:r>
            <a:r>
              <a:rPr lang="en-US" sz="2900" dirty="0" smtClean="0"/>
              <a:t>its previous </a:t>
            </a:r>
            <a:r>
              <a:rPr lang="en-US" sz="2900" dirty="0"/>
              <a:t>position</a:t>
            </a:r>
            <a:r>
              <a:rPr lang="en-US" sz="2900" dirty="0" smtClean="0"/>
              <a:t>.</a:t>
            </a:r>
            <a:endParaRPr lang="ru-RU" sz="2900" dirty="0" smtClean="0"/>
          </a:p>
          <a:p>
            <a:pPr marL="400050" lvl="1" indent="0">
              <a:buNone/>
            </a:pPr>
            <a:endParaRPr lang="ru-RU" sz="2000" dirty="0" smtClean="0"/>
          </a:p>
          <a:p>
            <a:pPr marL="400050" lvl="1" indent="0">
              <a:buNone/>
            </a:pPr>
            <a:endParaRPr lang="en-US" sz="2000" dirty="0"/>
          </a:p>
        </p:txBody>
      </p:sp>
      <p:sp>
        <p:nvSpPr>
          <p:cNvPr id="4" name="TextBox 3"/>
          <p:cNvSpPr txBox="1"/>
          <p:nvPr/>
        </p:nvSpPr>
        <p:spPr>
          <a:xfrm>
            <a:off x="6814246" y="1628134"/>
            <a:ext cx="441647" cy="369332"/>
          </a:xfrm>
          <a:prstGeom prst="rect">
            <a:avLst/>
          </a:prstGeom>
          <a:noFill/>
        </p:spPr>
        <p:txBody>
          <a:bodyPr wrap="none" rtlCol="0">
            <a:spAutoFit/>
          </a:bodyPr>
          <a:lstStyle/>
          <a:p>
            <a:r>
              <a:rPr lang="en-US" dirty="0" smtClean="0"/>
              <a:t>(1)</a:t>
            </a:r>
            <a:endParaRPr lang="en-US" dirty="0"/>
          </a:p>
        </p:txBody>
      </p:sp>
      <p:sp>
        <p:nvSpPr>
          <p:cNvPr id="5" name="TextBox 4"/>
          <p:cNvSpPr txBox="1"/>
          <p:nvPr/>
        </p:nvSpPr>
        <p:spPr>
          <a:xfrm>
            <a:off x="6830727" y="1921028"/>
            <a:ext cx="441647" cy="369332"/>
          </a:xfrm>
          <a:prstGeom prst="rect">
            <a:avLst/>
          </a:prstGeom>
          <a:noFill/>
        </p:spPr>
        <p:txBody>
          <a:bodyPr wrap="none" rtlCol="0">
            <a:spAutoFit/>
          </a:bodyPr>
          <a:lstStyle/>
          <a:p>
            <a:r>
              <a:rPr lang="en-US" dirty="0" smtClean="0"/>
              <a:t>(2)</a:t>
            </a:r>
            <a:endParaRPr lang="en-US" dirty="0"/>
          </a:p>
        </p:txBody>
      </p:sp>
      <p:sp>
        <p:nvSpPr>
          <p:cNvPr id="6" name="Slide Number Placeholder 5"/>
          <p:cNvSpPr>
            <a:spLocks noGrp="1"/>
          </p:cNvSpPr>
          <p:nvPr>
            <p:ph type="sldNum" sz="quarter" idx="12"/>
          </p:nvPr>
        </p:nvSpPr>
        <p:spPr/>
        <p:txBody>
          <a:bodyPr/>
          <a:lstStyle/>
          <a:p>
            <a:fld id="{2123E2E7-FBB7-8141-A056-963BA0FB7756}" type="slidenum">
              <a:rPr lang="en-US" smtClean="0"/>
              <a:t>9</a:t>
            </a:fld>
            <a:endParaRPr lang="en-US"/>
          </a:p>
        </p:txBody>
      </p:sp>
    </p:spTree>
    <p:extLst>
      <p:ext uri="{BB962C8B-B14F-4D97-AF65-F5344CB8AC3E}">
        <p14:creationId xmlns:p14="http://schemas.microsoft.com/office/powerpoint/2010/main" val="1931762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8631</TotalTime>
  <Words>4980</Words>
  <Application>Microsoft Macintosh PowerPoint</Application>
  <PresentationFormat>On-screen Show (4:3)</PresentationFormat>
  <Paragraphs>445</Paragraphs>
  <Slides>45</Slides>
  <Notes>23</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Stochastic Process Model and Its Applications to Analysis of Longitudinal Data ACM-BCB 2017, Boston, MA  08/20/2017</vt:lpstr>
      <vt:lpstr>Synopsis</vt:lpstr>
      <vt:lpstr>Goals and objectives</vt:lpstr>
      <vt:lpstr>Goals and objectives</vt:lpstr>
      <vt:lpstr>Part 1</vt:lpstr>
      <vt:lpstr>Stochastic Process Model: background</vt:lpstr>
      <vt:lpstr>Stochastic Process Model: background</vt:lpstr>
      <vt:lpstr>Stochastic Process Model: background</vt:lpstr>
      <vt:lpstr>Stochastic Process Model: background</vt:lpstr>
      <vt:lpstr>PowerPoint Presentation</vt:lpstr>
      <vt:lpstr>Stochastic Process Model: background</vt:lpstr>
      <vt:lpstr>Stochastic Process Model: methods</vt:lpstr>
      <vt:lpstr>Stochastic Process Model: methods</vt:lpstr>
      <vt:lpstr>Stochastic Process Model: background</vt:lpstr>
      <vt:lpstr>Part 2</vt:lpstr>
      <vt:lpstr>R-package stpm </vt:lpstr>
      <vt:lpstr>R-package stpm</vt:lpstr>
      <vt:lpstr>R-package stpm</vt:lpstr>
      <vt:lpstr>R-package stpm</vt:lpstr>
      <vt:lpstr>R-package stpm </vt:lpstr>
      <vt:lpstr>Examples</vt:lpstr>
      <vt:lpstr>Package installation</vt:lpstr>
      <vt:lpstr>Examples</vt:lpstr>
      <vt:lpstr>Input data</vt:lpstr>
      <vt:lpstr>Discrete-time SPM*</vt:lpstr>
      <vt:lpstr>Quick start</vt:lpstr>
      <vt:lpstr>Code example</vt:lpstr>
      <vt:lpstr>Code example</vt:lpstr>
      <vt:lpstr>Code example (cont.)</vt:lpstr>
      <vt:lpstr>PowerPoint Presentation</vt:lpstr>
      <vt:lpstr>Extensions: Genetic SPM (GSPM)</vt:lpstr>
      <vt:lpstr>Extensions: Genetic SPM (GSPM)</vt:lpstr>
      <vt:lpstr>Extensions: Genetic SPM (GSPM)</vt:lpstr>
      <vt:lpstr>Extensions: Genetic SPM (GSPM)</vt:lpstr>
      <vt:lpstr>Code example</vt:lpstr>
      <vt:lpstr>PowerPoint Presentation</vt:lpstr>
      <vt:lpstr>Multiple imputation</vt:lpstr>
      <vt:lpstr>PowerPoint Presentation</vt:lpstr>
      <vt:lpstr>Code example</vt:lpstr>
      <vt:lpstr>Code example</vt:lpstr>
      <vt:lpstr>Code example (cont.)</vt:lpstr>
      <vt:lpstr>Conclusions</vt:lpstr>
      <vt:lpstr>Acknowledgements</vt:lpstr>
      <vt:lpstr>References</vt:lpstr>
      <vt:lpstr>Contact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stpm: an R-package for stochastic process model</dc:title>
  <dc:creator>Ilya</dc:creator>
  <cp:lastModifiedBy>Ilya</cp:lastModifiedBy>
  <cp:revision>721</cp:revision>
  <dcterms:created xsi:type="dcterms:W3CDTF">2016-07-27T16:48:57Z</dcterms:created>
  <dcterms:modified xsi:type="dcterms:W3CDTF">2017-08-20T18:35:10Z</dcterms:modified>
</cp:coreProperties>
</file>